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2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30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Open Sans" panose="020B0606030504020204" pitchFamily="34" charset="0"/>
      <p:regular r:id="rId103"/>
      <p:bold r:id="rId104"/>
      <p:italic r:id="rId105"/>
      <p:boldItalic r:id="rId106"/>
    </p:embeddedFont>
    <p:embeddedFont>
      <p:font typeface="PT Sans Narrow" panose="020B0506020203020204" pitchFamily="34" charset="77"/>
      <p:regular r:id="rId107"/>
      <p:bold r:id="rId108"/>
    </p:embeddedFont>
    <p:embeddedFont>
      <p:font typeface="Verdana" panose="020B0604030504040204" pitchFamily="34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McCrear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694"/>
  </p:normalViewPr>
  <p:slideViewPr>
    <p:cSldViewPr snapToGrid="0">
      <p:cViewPr varScale="1">
        <p:scale>
          <a:sx n="161" d="100"/>
          <a:sy n="161" d="100"/>
        </p:scale>
        <p:origin x="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2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1-12T01:28:24.983" idx="1">
    <p:pos x="6000" y="0"/>
    <p:text>Based on feedback I will be adding material on basic circuits, breadboarding, basic components and moving kit costs to the end.</p:text>
  </p:cm>
  <p:cm authorId="0" dt="2016-01-16T15:41:05.780" idx="3">
    <p:pos x="6000" y="200"/>
    <p:text>I added slides for the first 10 SIK labs and some advanced labs that have been popular with students</p:text>
  </p:cm>
  <p:cm authorId="0" dt="2019-06-14T13:59:49.882" idx="2">
    <p:pos x="6000" y="100"/>
    <p:text>Feel free to use these materials in your classes and training.  Everything is under creative commons share alike.  Attribution is appreciated.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2.5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https://creativecommons.org/licenses/by-sa/2.5/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d52041b84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d52041b84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d836b27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d836b27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d836b2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d836b2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d52041b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d52041b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52041b8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52041b84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d52041b8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d52041b8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d52041b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d52041b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4c8d2b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4c8d2b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14c8d2b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14c8d2b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14c8d2be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14c8d2be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f76bb5c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f76bb5c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14c8d2be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14c8d2be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4c8d2b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14c8d2b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14c8d2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14c8d2b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14c8d2b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14c8d2b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14c8d2b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14c8d2b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5df8b1c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5df8b1c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14c8d2b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14c8d2b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14c8d2b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14c8d2b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4f09268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4f09268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14c8d2be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14c8d2be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14c8d2b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14c8d2b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14c8d2be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14c8d2be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4f09268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4f09268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4f09268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4f09268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5df8b1c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5df8b1c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4f09268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4f09268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4f09268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4f09268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4f09268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4f09268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bfa28b7f2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bfa28b7f2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4f0926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4f09268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14c8d2be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14c8d2be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4c8d2b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4c8d2b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4f09268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4f09268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4f09268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4f09268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4f09268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4f09268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5df8b1c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5df8b1c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5df8b1c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5df8b1c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5df8b1cc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5df8b1cc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5df8b1cc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5df8b1cc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5df8b1cc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5df8b1cc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5df8b1cc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05df8b1cc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5df8b1cc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5df8b1cc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4c8d2b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4c8d2b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5df8b1c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5df8b1cc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5df8b1cc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5df8b1cc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5df8b1cc_3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5df8b1cc_3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5df8b1cc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05df8b1cc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5df8b1cc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5df8b1cc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4f09268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4f09268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4f09268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4f09268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14c8d2be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14c8d2be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14c8d2b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14c8d2b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14c8d2be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814c8d2be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52041b8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52041b8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14c8d2be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14c8d2be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14c8d2be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14c8d2be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5df8b1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5df8b1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5df8b1c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5df8b1c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5df8b1c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5df8b1c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5df8b1c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05df8b1c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14c8d2be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814c8d2be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14c8d2b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14c8d2b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814c8d2be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814c8d2be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14c8d2be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14c8d2be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52041b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52041b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https://www.youtube.com/watch?list=PLmXh30-EMTVtWAIGz_7pImSKRsJ_z8Yn1&amp;v=pZHZEA6dJro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14c8d2be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14c8d2be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05df8b1cc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05df8b1cc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14c8d2be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14c8d2be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814c8d2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814c8d2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5df8b1cc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05df8b1cc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14c8d2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14c8d2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814c8d2be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814c8d2be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14c8d2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14c8d2b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14c8d2b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14c8d2b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814c8d2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814c8d2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d52041b84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d52041b84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14c8d2b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14c8d2b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814c8d2b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814c8d2b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814c8d2be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814c8d2be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814c8d2b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814c8d2be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158c130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158c130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14c8d2be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814c8d2be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05df8b1c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05df8b1c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bfa28b7f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bfa28b7f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5df8b1c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5df8b1c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05df8b1c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05df8b1c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d52041b84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d52041b84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05df8b1c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105df8b1c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6a82f8c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6a82f8c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bfa1aa5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bfa1aa5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c010704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c010704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be7db0a6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be7db0a6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196e13b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196e13b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5df8b1cc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5df8b1cc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sa/4.0/legalcode#:~:text=reproduce%20and%20Share%20the%20Licensed,Material%20for%20NonCommercial%20purposes%20only.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ebay.com/itm/1pcs-Ultrasonic-Module-HC-SR04-Distance-Measuring-Transducer-Sensor-for-Arduino-/171983646391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://www.ebay.com/itm/HC-SR501-Adjust-IR-Pyroelectric-Infrared-PIR-Motion-Sensor-Detector-Module-NEW/271638488228" TargetMode="Externa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hyperlink" Target="https://tkkrlab.nl/wiki/Arduino_KY-012_Active_buzzer_module" TargetMode="External"/><Relationship Id="rId18" Type="http://schemas.openxmlformats.org/officeDocument/2006/relationships/hyperlink" Target="https://tkkrlab.nl/wiki/Arduino_KY-018_Photo_resistor_module" TargetMode="External"/><Relationship Id="rId26" Type="http://schemas.openxmlformats.org/officeDocument/2006/relationships/hyperlink" Target="https://tkkrlab.nl/wiki/Arduino_KY-026_Flame_sensor_module" TargetMode="External"/><Relationship Id="rId39" Type="http://schemas.openxmlformats.org/officeDocument/2006/relationships/hyperlink" Target="https://tkkrlab.nl/wiki/Arduino_KY-040_Rotary_encoder_module" TargetMode="External"/><Relationship Id="rId21" Type="http://schemas.openxmlformats.org/officeDocument/2006/relationships/hyperlink" Target="https://tkkrlab.nl/wiki/Arduino_KY-021_Mini_magnetic_reed_modules" TargetMode="External"/><Relationship Id="rId34" Type="http://schemas.openxmlformats.org/officeDocument/2006/relationships/hyperlink" Target="https://tkkrlab.nl/wiki/Arduino_KY-035_Class_Bihor_magnetic_sensor" TargetMode="External"/><Relationship Id="rId7" Type="http://schemas.openxmlformats.org/officeDocument/2006/relationships/hyperlink" Target="https://tkkrlab.nl/wiki/Arduino_KY-005_Infrared_emission_sensor_module" TargetMode="External"/><Relationship Id="rId12" Type="http://schemas.openxmlformats.org/officeDocument/2006/relationships/hyperlink" Target="https://tkkrlab.nl/wiki/Arduino_KY-011_2-color_LED_module" TargetMode="External"/><Relationship Id="rId17" Type="http://schemas.openxmlformats.org/officeDocument/2006/relationships/hyperlink" Target="https://tkkrlab.nl/wiki/Arduino_KY-017_Mercury_open_optical_module" TargetMode="External"/><Relationship Id="rId25" Type="http://schemas.openxmlformats.org/officeDocument/2006/relationships/hyperlink" Target="https://tkkrlab.nl/wiki/Arduino_KY-025_Reed_module" TargetMode="External"/><Relationship Id="rId33" Type="http://schemas.openxmlformats.org/officeDocument/2006/relationships/hyperlink" Target="https://tkkrlab.nl/wiki/Arduino_KY-034_Automatic_flashing_colorful_LED_module" TargetMode="External"/><Relationship Id="rId38" Type="http://schemas.openxmlformats.org/officeDocument/2006/relationships/hyperlink" Target="https://tkkrlab.nl/wiki/Arduino_KY-039_Detect_the_heartbeat_module" TargetMode="External"/><Relationship Id="rId2" Type="http://schemas.openxmlformats.org/officeDocument/2006/relationships/notesSlide" Target="../notesSlides/notesSlide59.xml"/><Relationship Id="rId16" Type="http://schemas.openxmlformats.org/officeDocument/2006/relationships/hyperlink" Target="https://tkkrlab.nl/wiki/Arduino_KY-016_3-color_LED_module" TargetMode="External"/><Relationship Id="rId20" Type="http://schemas.openxmlformats.org/officeDocument/2006/relationships/hyperlink" Target="https://tkkrlab.nl/wiki/Arduino_KY-020_Tilt_switch_module" TargetMode="External"/><Relationship Id="rId29" Type="http://schemas.openxmlformats.org/officeDocument/2006/relationships/hyperlink" Target="https://tkkrlab.nl/wiki/Arduino_KY-029_Yin_Yi_2-color_LED_module_3M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kkrlab.nl/wiki/Arduino_KY-004_Key_switch_module" TargetMode="External"/><Relationship Id="rId11" Type="http://schemas.openxmlformats.org/officeDocument/2006/relationships/hyperlink" Target="https://tkkrlab.nl/wiki/Arduino_KY-010_Optical_broken_module" TargetMode="External"/><Relationship Id="rId24" Type="http://schemas.openxmlformats.org/officeDocument/2006/relationships/hyperlink" Target="https://tkkrlab.nl/wiki/Arduino_KY-024_Linear_magnetic_Hall_sensors" TargetMode="External"/><Relationship Id="rId32" Type="http://schemas.openxmlformats.org/officeDocument/2006/relationships/hyperlink" Target="https://tkkrlab.nl/wiki/Arduino_KY-033_Hunt_sensor_module" TargetMode="External"/><Relationship Id="rId37" Type="http://schemas.openxmlformats.org/officeDocument/2006/relationships/hyperlink" Target="https://tkkrlab.nl/wiki/Arduino_KY-038_Microphone_sound_sensor_module" TargetMode="External"/><Relationship Id="rId5" Type="http://schemas.openxmlformats.org/officeDocument/2006/relationships/hyperlink" Target="https://tkkrlab.nl/wiki/Arduino_KY-003_Hall_magnetic_sensor_module" TargetMode="External"/><Relationship Id="rId15" Type="http://schemas.openxmlformats.org/officeDocument/2006/relationships/hyperlink" Target="https://tkkrlab.nl/wiki/Arduino_KY-015_Temperature_and_humidity_sensor_module" TargetMode="External"/><Relationship Id="rId23" Type="http://schemas.openxmlformats.org/officeDocument/2006/relationships/hyperlink" Target="https://tkkrlab.nl/wiki/Arduino_KY-023_XY-axis_joystick_module" TargetMode="External"/><Relationship Id="rId28" Type="http://schemas.openxmlformats.org/officeDocument/2006/relationships/hyperlink" Target="https://tkkrlab.nl/wiki/Arduino_KY-028_Temperature_sensor_module" TargetMode="External"/><Relationship Id="rId36" Type="http://schemas.openxmlformats.org/officeDocument/2006/relationships/hyperlink" Target="https://tkkrlab.nl/wiki/Arduino_KY-037_Sensitive_microphone_sensor_module" TargetMode="External"/><Relationship Id="rId10" Type="http://schemas.openxmlformats.org/officeDocument/2006/relationships/hyperlink" Target="https://tkkrlab.nl/wiki/Arduino_KY-009_3-color_full-color_LED_SMD_modules" TargetMode="External"/><Relationship Id="rId19" Type="http://schemas.openxmlformats.org/officeDocument/2006/relationships/hyperlink" Target="https://tkkrlab.nl/wiki/Arduino_KY-019_5V_relay_module" TargetMode="External"/><Relationship Id="rId31" Type="http://schemas.openxmlformats.org/officeDocument/2006/relationships/hyperlink" Target="https://tkkrlab.nl/wiki/Arduino_KY-032_Obstacle_avoidance_sensor_module" TargetMode="External"/><Relationship Id="rId4" Type="http://schemas.openxmlformats.org/officeDocument/2006/relationships/hyperlink" Target="https://tkkrlab.nl/wiki/Arduino_KY-002_Vibration_switch_module" TargetMode="External"/><Relationship Id="rId9" Type="http://schemas.openxmlformats.org/officeDocument/2006/relationships/hyperlink" Target="https://tkkrlab.nl/wiki/Arduino_KY-008_Laser_sensor_module" TargetMode="External"/><Relationship Id="rId14" Type="http://schemas.openxmlformats.org/officeDocument/2006/relationships/hyperlink" Target="https://tkkrlab.nl/wiki/Arduino_KY-013_Temperature_sensor_module" TargetMode="External"/><Relationship Id="rId22" Type="http://schemas.openxmlformats.org/officeDocument/2006/relationships/hyperlink" Target="https://tkkrlab.nl/wiki/Arduino_KY-022_Infrared_sensor_receiver_module" TargetMode="External"/><Relationship Id="rId27" Type="http://schemas.openxmlformats.org/officeDocument/2006/relationships/hyperlink" Target="https://tkkrlab.nl/wiki/Arduino_KY-027_Magic_light_cup_module" TargetMode="External"/><Relationship Id="rId30" Type="http://schemas.openxmlformats.org/officeDocument/2006/relationships/hyperlink" Target="https://tkkrlab.nl/wiki/Arduino_KY-031_Sensor_module" TargetMode="External"/><Relationship Id="rId35" Type="http://schemas.openxmlformats.org/officeDocument/2006/relationships/hyperlink" Target="https://tkkrlab.nl/wiki/Arduino_KY-036_Metal_touch_sensor_module" TargetMode="External"/><Relationship Id="rId8" Type="http://schemas.openxmlformats.org/officeDocument/2006/relationships/hyperlink" Target="https://tkkrlab.nl/wiki/Arduino_KY-006_Small_passive_buzzer_module" TargetMode="External"/><Relationship Id="rId3" Type="http://schemas.openxmlformats.org/officeDocument/2006/relationships/hyperlink" Target="https://tkkrlab.nl/wiki/Arduino_KY-001_Temperature_sensor_modu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ccreary/moving-rainbow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danmccreary/" TargetMode="External"/><Relationship Id="rId4" Type="http://schemas.openxmlformats.org/officeDocument/2006/relationships/hyperlink" Target="https://github.com/dmccreary/coderdojo-robo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073932"/>
            <a:ext cx="7136700" cy="17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MicroPython and Robots</a:t>
            </a:r>
            <a:br>
              <a:rPr lang="en" sz="4800" dirty="0"/>
            </a:br>
            <a:r>
              <a:rPr lang="en" sz="4800" dirty="0"/>
              <a:t> in the Classroom</a:t>
            </a:r>
            <a:endParaRPr sz="48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for Mentors and Teachers (updated for 2023)</a:t>
            </a:r>
            <a:endParaRPr dirty="0"/>
          </a:p>
        </p:txBody>
      </p:sp>
      <p:sp>
        <p:nvSpPr>
          <p:cNvPr id="68" name="Google Shape;68;p13"/>
          <p:cNvSpPr txBox="1"/>
          <p:nvPr/>
        </p:nvSpPr>
        <p:spPr>
          <a:xfrm>
            <a:off x="303050" y="4275200"/>
            <a:ext cx="80898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Copyright 2020 to 2023 Dan McCreary - Moving Rainbow Labs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Creative Commons Sharealike with Attribution for Noncommercial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266475" y="286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ESP-32 and Pi Zero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3233050" y="994175"/>
            <a:ext cx="54072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512K RAM (Compare with Arduino Uno at 2K)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in WiFi and Bluetooth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Arduino IDE to program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$6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75" y="1152425"/>
            <a:ext cx="2166350" cy="17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75" y="3199150"/>
            <a:ext cx="2311475" cy="11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3379875" y="3077900"/>
            <a:ext cx="5407200" cy="13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512K 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in WiFi and Bluetooth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Linux 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$20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155900" y="139450"/>
            <a:ext cx="5670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Displays - easier to use!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269175" y="1882075"/>
            <a:ext cx="10530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LED (1 cent)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175" y="2808175"/>
            <a:ext cx="1204875" cy="12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6853563" y="4107700"/>
            <a:ext cx="14001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2.8" TFT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160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($9)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125" y="2867650"/>
            <a:ext cx="1204876" cy="10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4525363" y="4090275"/>
            <a:ext cx="16344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0.96" OLED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64 with 2 wire I2C interface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($3.50)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175" y="770950"/>
            <a:ext cx="1634400" cy="1131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7125875" y="2111175"/>
            <a:ext cx="15519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8-digit 7 segment displays  ($3)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50" y="992148"/>
            <a:ext cx="1049450" cy="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446" y="915550"/>
            <a:ext cx="671775" cy="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5038129" y="1882075"/>
            <a:ext cx="14544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7 Segment display (20 cents)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450" y="1110625"/>
            <a:ext cx="875275" cy="6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665888" y="1788775"/>
            <a:ext cx="14544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10 segment bars ($1.20)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7327" y="1003571"/>
            <a:ext cx="1049449" cy="6662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3351474" y="1882075"/>
            <a:ext cx="13440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Addressable RGB LED Strip 60 per meter ($10/meter)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000" y="2867658"/>
            <a:ext cx="1454400" cy="6801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296000" y="3740800"/>
            <a:ext cx="16344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16x2 Backlit LCD with 2-wire I2C ($1.49)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3873" y="2808179"/>
            <a:ext cx="1343999" cy="11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2197163" y="3991450"/>
            <a:ext cx="16344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Nokia 5110 LCD 84x48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($4)</a:t>
            </a:r>
            <a:endParaRPr sz="1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311700" y="1802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Arduino Displays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11700" y="4318525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Lower cost, more colors, higher resolution, easier to connect with fewer wires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75" y="887600"/>
            <a:ext cx="5387950" cy="29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2800950" y="3878100"/>
            <a:ext cx="40842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https://www.youtube.com/watch?v=E6quVf1_BIg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2.42 inch monochorme 128x64 OLEDs for $17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152425"/>
            <a:ext cx="76771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2.24 OLED Screen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3922625" y="1076300"/>
            <a:ext cx="46563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Very high contrast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 power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Easy to program with the u8l2 library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Five pins (plus GND and +5V)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326707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56925" y="367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OLED 160x120 $21 from Digole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6443500" y="1266325"/>
            <a:ext cx="2388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Special serial software to make drawing fast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" y="1074538"/>
            <a:ext cx="552997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$37 Facebot</a:t>
            </a:r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body" idx="1"/>
          </p:nvPr>
        </p:nvSpPr>
        <p:spPr>
          <a:xfrm>
            <a:off x="4210650" y="1152425"/>
            <a:ext cx="44487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64x128 OLED display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Bright, high contrast, large viewing angles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Adds $12 to the price of the base CoderDojo robot</a:t>
            </a:r>
            <a:endParaRPr sz="3000"/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l="13472" r="19201"/>
          <a:stretch/>
        </p:blipFill>
        <p:spPr>
          <a:xfrm>
            <a:off x="656325" y="1266325"/>
            <a:ext cx="2986996" cy="2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making the first five labs </a:t>
            </a:r>
            <a:r>
              <a:rPr lang="en" b="1"/>
              <a:t>fun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 on engaging students and identifying </a:t>
            </a:r>
            <a:r>
              <a:rPr lang="en" b="1"/>
              <a:t>their</a:t>
            </a:r>
            <a:r>
              <a:rPr lang="en"/>
              <a:t> interests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Most students that get through the first labs without frustrations go on to do more on their own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Pay careful attention to all the details of the first few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have foundational knowledge they can "Google" for ideas and solutions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Partner projects with 2-hours of mentoring every other week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5822B-2B65-DB8C-BF66-E0B5DAEE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00" y="745754"/>
            <a:ext cx="3657600" cy="2108200"/>
          </a:xfrm>
          <a:prstGeom prst="rect">
            <a:avLst/>
          </a:prstGeom>
        </p:spPr>
      </p:pic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4744575" y="516375"/>
            <a:ext cx="4053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11 million results on Google</a:t>
            </a:r>
            <a:endParaRPr sz="1800" dirty="0"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4646800" y="1472350"/>
            <a:ext cx="4053000" cy="2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repository of learning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Everything from basic usage to advanced topics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Students love to show their projects</a:t>
            </a:r>
            <a:endParaRPr/>
          </a:p>
        </p:txBody>
      </p:sp>
      <p:cxnSp>
        <p:nvCxnSpPr>
          <p:cNvPr id="237" name="Google Shape;237;p32"/>
          <p:cNvCxnSpPr>
            <a:cxnSpLocks/>
          </p:cNvCxnSpPr>
          <p:nvPr/>
        </p:nvCxnSpPr>
        <p:spPr>
          <a:xfrm flipH="1" flipV="1">
            <a:off x="1682764" y="2675173"/>
            <a:ext cx="1180471" cy="608805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Teaching and MicroPython in Practice</a:t>
            </a:r>
            <a:endParaRPr dirty="0"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352125" y="10440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software development platform with associated standard chips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open platform for makers to build things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framework for teaching physical computing, electronics and computer science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system for building rapid prototypes in industry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place where we can find trained volunteers!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 Agreement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2965850"/>
            <a:ext cx="8520600" cy="14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Creative Commons Licensed - Attribution NonCommercial ShareAlike 4.0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a noncommercial organization, you are free to use and remix this content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Attribution is </a:t>
            </a:r>
            <a:r>
              <a:rPr lang="en" sz="1600" b="1"/>
              <a:t>always</a:t>
            </a:r>
            <a:r>
              <a:rPr lang="en" sz="1600"/>
              <a:t> appreciated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is limited for non-commercial purposes</a:t>
            </a:r>
            <a:endParaRPr sz="16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199" y="1361025"/>
            <a:ext cx="5721649" cy="13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5632738" y="4358125"/>
            <a:ext cx="2791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 to </a:t>
            </a: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License Agreement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 to Involvement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209850" y="12968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Color!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Motion!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Affordable kits (under $15) that can be taken home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students to work in teams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Encouraging their </a:t>
            </a:r>
            <a:r>
              <a:rPr lang="en" b="1"/>
              <a:t>own</a:t>
            </a:r>
            <a:r>
              <a:rPr lang="en"/>
              <a:t> ideas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become the best "sales people" (show and tell)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Leverage a growing community of volunteers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"right" amount of parental involvement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311700" y="304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to Learning Objectives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5520900" cy="3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Physics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Conductivity, voltage, current, power, batteries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Computer Science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Loops, variables, datatypes, conditionals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Art and Costume Design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Color, patterns, sensors, interactivity, wearability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/>
              <a:t>Robotics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Motors, servos, sensors, control theory,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250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Foundations</a:t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7632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Breadboarding</a:t>
            </a:r>
            <a:endParaRPr sz="2400" b="1"/>
          </a:p>
        </p:txBody>
      </p:sp>
      <p:sp>
        <p:nvSpPr>
          <p:cNvPr id="262" name="Google Shape;262;p36"/>
          <p:cNvSpPr/>
          <p:nvPr/>
        </p:nvSpPr>
        <p:spPr>
          <a:xfrm>
            <a:off x="47190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Computer Science</a:t>
            </a:r>
            <a:endParaRPr sz="2400" b="1"/>
          </a:p>
        </p:txBody>
      </p:sp>
      <p:sp>
        <p:nvSpPr>
          <p:cNvPr id="263" name="Google Shape;263;p36"/>
          <p:cNvSpPr/>
          <p:nvPr/>
        </p:nvSpPr>
        <p:spPr>
          <a:xfrm>
            <a:off x="47190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Arduino IDE</a:t>
            </a:r>
            <a:endParaRPr sz="2400" b="1"/>
          </a:p>
        </p:txBody>
      </p:sp>
      <p:sp>
        <p:nvSpPr>
          <p:cNvPr id="264" name="Google Shape;264;p36"/>
          <p:cNvSpPr/>
          <p:nvPr/>
        </p:nvSpPr>
        <p:spPr>
          <a:xfrm>
            <a:off x="7632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Basic Electronics</a:t>
            </a:r>
            <a:endParaRPr sz="2400" b="1"/>
          </a:p>
        </p:txBody>
      </p:sp>
      <p:sp>
        <p:nvSpPr>
          <p:cNvPr id="265" name="Google Shape;265;p36"/>
          <p:cNvSpPr/>
          <p:nvPr/>
        </p:nvSpPr>
        <p:spPr>
          <a:xfrm>
            <a:off x="763225" y="1172875"/>
            <a:ext cx="77976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MicroPython Projects</a:t>
            </a:r>
            <a:endParaRPr sz="3600" b="1" dirty="0"/>
          </a:p>
        </p:txBody>
      </p:sp>
      <p:sp>
        <p:nvSpPr>
          <p:cNvPr id="266" name="Google Shape;266;p36"/>
          <p:cNvSpPr/>
          <p:nvPr/>
        </p:nvSpPr>
        <p:spPr>
          <a:xfrm>
            <a:off x="763225" y="2607225"/>
            <a:ext cx="1786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Sensors</a:t>
            </a:r>
            <a:endParaRPr sz="2400" b="1"/>
          </a:p>
        </p:txBody>
      </p:sp>
      <p:sp>
        <p:nvSpPr>
          <p:cNvPr id="267" name="Google Shape;267;p36"/>
          <p:cNvSpPr/>
          <p:nvPr/>
        </p:nvSpPr>
        <p:spPr>
          <a:xfrm>
            <a:off x="2668825" y="2607236"/>
            <a:ext cx="19362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Displays</a:t>
            </a:r>
            <a:endParaRPr sz="2400" b="1"/>
          </a:p>
        </p:txBody>
      </p:sp>
      <p:sp>
        <p:nvSpPr>
          <p:cNvPr id="268" name="Google Shape;268;p36"/>
          <p:cNvSpPr/>
          <p:nvPr/>
        </p:nvSpPr>
        <p:spPr>
          <a:xfrm>
            <a:off x="4723825" y="260723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Arduino Functions</a:t>
            </a:r>
            <a:endParaRPr sz="24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261175" y="263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372325" y="1064200"/>
            <a:ext cx="85206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Complexity</a:t>
            </a:r>
            <a:endParaRPr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do we need to know before we add MicroPython to our classroom?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happens if there is a problem I can't fix?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goals are realistic?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Laptops</a:t>
            </a:r>
            <a:endParaRPr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Thonny IDE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MicroPython Libraries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37013" y="108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Paths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221488" y="4411075"/>
            <a:ext cx="8520600" cy="5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all starts with "blink"</a:t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3627563" y="3930475"/>
            <a:ext cx="1588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LED Blink Lab</a:t>
            </a:r>
            <a:endParaRPr b="1"/>
          </a:p>
        </p:txBody>
      </p:sp>
      <p:sp>
        <p:nvSpPr>
          <p:cNvPr id="282" name="Google Shape;282;p38"/>
          <p:cNvSpPr/>
          <p:nvPr/>
        </p:nvSpPr>
        <p:spPr>
          <a:xfrm>
            <a:off x="20970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433731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</a:t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>
            <a:off x="61863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673846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Servos</a:t>
            </a:r>
            <a:endParaRPr sz="1000"/>
          </a:p>
        </p:txBody>
      </p:sp>
      <p:sp>
        <p:nvSpPr>
          <p:cNvPr id="286" name="Google Shape;286;p38"/>
          <p:cNvSpPr/>
          <p:nvPr/>
        </p:nvSpPr>
        <p:spPr>
          <a:xfrm>
            <a:off x="137913" y="2346125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Light</a:t>
            </a:r>
            <a:endParaRPr sz="1000"/>
          </a:p>
        </p:txBody>
      </p:sp>
      <p:sp>
        <p:nvSpPr>
          <p:cNvPr id="287" name="Google Shape;287;p38"/>
          <p:cNvSpPr/>
          <p:nvPr/>
        </p:nvSpPr>
        <p:spPr>
          <a:xfrm>
            <a:off x="7542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Sound</a:t>
            </a:r>
            <a:endParaRPr sz="1000"/>
          </a:p>
        </p:txBody>
      </p:sp>
      <p:sp>
        <p:nvSpPr>
          <p:cNvPr id="288" name="Google Shape;288;p38"/>
          <p:cNvSpPr/>
          <p:nvPr/>
        </p:nvSpPr>
        <p:spPr>
          <a:xfrm>
            <a:off x="1482513" y="2346125"/>
            <a:ext cx="694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Buttons</a:t>
            </a:r>
            <a:endParaRPr sz="1000"/>
          </a:p>
        </p:txBody>
      </p:sp>
      <p:sp>
        <p:nvSpPr>
          <p:cNvPr id="289" name="Google Shape;289;p38"/>
          <p:cNvSpPr/>
          <p:nvPr/>
        </p:nvSpPr>
        <p:spPr>
          <a:xfrm>
            <a:off x="2254671" y="2346125"/>
            <a:ext cx="7392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Knobs</a:t>
            </a:r>
            <a:endParaRPr sz="1000"/>
          </a:p>
        </p:txBody>
      </p:sp>
      <p:sp>
        <p:nvSpPr>
          <p:cNvPr id="290" name="Google Shape;290;p38"/>
          <p:cNvSpPr/>
          <p:nvPr/>
        </p:nvSpPr>
        <p:spPr>
          <a:xfrm>
            <a:off x="40788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>
            <a:off x="3785313" y="1579688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strips</a:t>
            </a:r>
            <a:endParaRPr sz="1000"/>
          </a:p>
        </p:txBody>
      </p:sp>
      <p:sp>
        <p:nvSpPr>
          <p:cNvPr id="292" name="Google Shape;292;p38"/>
          <p:cNvSpPr/>
          <p:nvPr/>
        </p:nvSpPr>
        <p:spPr>
          <a:xfrm>
            <a:off x="4468713" y="1579688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arrays</a:t>
            </a:r>
            <a:endParaRPr sz="1000"/>
          </a:p>
        </p:txBody>
      </p:sp>
      <p:sp>
        <p:nvSpPr>
          <p:cNvPr id="293" name="Google Shape;293;p38"/>
          <p:cNvSpPr/>
          <p:nvPr/>
        </p:nvSpPr>
        <p:spPr>
          <a:xfrm>
            <a:off x="479751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5216313" y="1579675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OLED</a:t>
            </a:r>
            <a:endParaRPr sz="1000"/>
          </a:p>
        </p:txBody>
      </p:sp>
      <p:cxnSp>
        <p:nvCxnSpPr>
          <p:cNvPr id="295" name="Google Shape;295;p38"/>
          <p:cNvCxnSpPr>
            <a:stCxn id="282" idx="2"/>
            <a:endCxn id="281" idx="0"/>
          </p:cNvCxnSpPr>
          <p:nvPr/>
        </p:nvCxnSpPr>
        <p:spPr>
          <a:xfrm>
            <a:off x="2546912" y="3398600"/>
            <a:ext cx="18750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8"/>
          <p:cNvCxnSpPr>
            <a:stCxn id="281" idx="0"/>
            <a:endCxn id="284" idx="2"/>
          </p:cNvCxnSpPr>
          <p:nvPr/>
        </p:nvCxnSpPr>
        <p:spPr>
          <a:xfrm rot="10800000" flipH="1">
            <a:off x="4421963" y="3398575"/>
            <a:ext cx="2214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8"/>
          <p:cNvCxnSpPr>
            <a:stCxn id="281" idx="0"/>
            <a:endCxn id="283" idx="2"/>
          </p:cNvCxnSpPr>
          <p:nvPr/>
        </p:nvCxnSpPr>
        <p:spPr>
          <a:xfrm rot="10800000" flipH="1">
            <a:off x="4421963" y="3398575"/>
            <a:ext cx="3651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8"/>
          <p:cNvCxnSpPr/>
          <p:nvPr/>
        </p:nvCxnSpPr>
        <p:spPr>
          <a:xfrm>
            <a:off x="475363" y="2755075"/>
            <a:ext cx="1810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8"/>
          <p:cNvCxnSpPr>
            <a:stCxn id="288" idx="2"/>
            <a:endCxn id="282" idx="0"/>
          </p:cNvCxnSpPr>
          <p:nvPr/>
        </p:nvCxnSpPr>
        <p:spPr>
          <a:xfrm>
            <a:off x="1829913" y="2755025"/>
            <a:ext cx="7170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8"/>
          <p:cNvCxnSpPr>
            <a:stCxn id="289" idx="2"/>
            <a:endCxn id="282" idx="0"/>
          </p:cNvCxnSpPr>
          <p:nvPr/>
        </p:nvCxnSpPr>
        <p:spPr>
          <a:xfrm flipH="1">
            <a:off x="2546871" y="2755025"/>
            <a:ext cx="774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8"/>
          <p:cNvCxnSpPr>
            <a:endCxn id="282" idx="0"/>
          </p:cNvCxnSpPr>
          <p:nvPr/>
        </p:nvCxnSpPr>
        <p:spPr>
          <a:xfrm>
            <a:off x="1073912" y="2749400"/>
            <a:ext cx="14730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38"/>
          <p:cNvSpPr/>
          <p:nvPr/>
        </p:nvSpPr>
        <p:spPr>
          <a:xfrm>
            <a:off x="7381788" y="2989700"/>
            <a:ext cx="1076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Speakers</a:t>
            </a:r>
            <a:endParaRPr/>
          </a:p>
        </p:txBody>
      </p:sp>
      <p:cxnSp>
        <p:nvCxnSpPr>
          <p:cNvPr id="303" name="Google Shape;303;p38"/>
          <p:cNvCxnSpPr>
            <a:stCxn id="281" idx="0"/>
            <a:endCxn id="302" idx="2"/>
          </p:cNvCxnSpPr>
          <p:nvPr/>
        </p:nvCxnSpPr>
        <p:spPr>
          <a:xfrm rot="10800000" flipH="1">
            <a:off x="4421963" y="3398575"/>
            <a:ext cx="3498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8"/>
          <p:cNvCxnSpPr>
            <a:stCxn id="283" idx="0"/>
            <a:endCxn id="290" idx="2"/>
          </p:cNvCxnSpPr>
          <p:nvPr/>
        </p:nvCxnSpPr>
        <p:spPr>
          <a:xfrm rot="10800000">
            <a:off x="4397462" y="2749400"/>
            <a:ext cx="3897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8"/>
          <p:cNvCxnSpPr>
            <a:stCxn id="283" idx="0"/>
            <a:endCxn id="293" idx="2"/>
          </p:cNvCxnSpPr>
          <p:nvPr/>
        </p:nvCxnSpPr>
        <p:spPr>
          <a:xfrm rot="10800000" flipH="1">
            <a:off x="4787162" y="2749400"/>
            <a:ext cx="328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8"/>
          <p:cNvCxnSpPr>
            <a:stCxn id="290" idx="0"/>
            <a:endCxn id="294" idx="2"/>
          </p:cNvCxnSpPr>
          <p:nvPr/>
        </p:nvCxnSpPr>
        <p:spPr>
          <a:xfrm rot="10800000" flipH="1">
            <a:off x="4397313" y="1988550"/>
            <a:ext cx="11376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8"/>
          <p:cNvCxnSpPr>
            <a:stCxn id="290" idx="0"/>
            <a:endCxn id="292" idx="2"/>
          </p:cNvCxnSpPr>
          <p:nvPr/>
        </p:nvCxnSpPr>
        <p:spPr>
          <a:xfrm rot="10800000" flipH="1">
            <a:off x="4397313" y="1988550"/>
            <a:ext cx="3900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8"/>
          <p:cNvCxnSpPr>
            <a:stCxn id="291" idx="0"/>
            <a:endCxn id="309" idx="2"/>
          </p:cNvCxnSpPr>
          <p:nvPr/>
        </p:nvCxnSpPr>
        <p:spPr>
          <a:xfrm rot="10800000">
            <a:off x="3644462" y="1227788"/>
            <a:ext cx="4272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8"/>
          <p:cNvCxnSpPr>
            <a:stCxn id="284" idx="0"/>
            <a:endCxn id="285" idx="2"/>
          </p:cNvCxnSpPr>
          <p:nvPr/>
        </p:nvCxnSpPr>
        <p:spPr>
          <a:xfrm rot="10800000" flipH="1">
            <a:off x="6636212" y="2646200"/>
            <a:ext cx="5520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8"/>
          <p:cNvSpPr/>
          <p:nvPr/>
        </p:nvSpPr>
        <p:spPr>
          <a:xfrm>
            <a:off x="779871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Stepper</a:t>
            </a:r>
            <a:endParaRPr sz="1000"/>
          </a:p>
        </p:txBody>
      </p:sp>
      <p:cxnSp>
        <p:nvCxnSpPr>
          <p:cNvPr id="312" name="Google Shape;312;p38"/>
          <p:cNvCxnSpPr>
            <a:stCxn id="284" idx="0"/>
            <a:endCxn id="311" idx="2"/>
          </p:cNvCxnSpPr>
          <p:nvPr/>
        </p:nvCxnSpPr>
        <p:spPr>
          <a:xfrm rot="10800000" flipH="1">
            <a:off x="6636212" y="2646200"/>
            <a:ext cx="16125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38"/>
          <p:cNvSpPr/>
          <p:nvPr/>
        </p:nvSpPr>
        <p:spPr>
          <a:xfrm>
            <a:off x="2820213" y="818950"/>
            <a:ext cx="16485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Halloween Costumes</a:t>
            </a:r>
            <a:endParaRPr/>
          </a:p>
        </p:txBody>
      </p:sp>
      <p:cxnSp>
        <p:nvCxnSpPr>
          <p:cNvPr id="313" name="Google Shape;313;p38"/>
          <p:cNvCxnSpPr>
            <a:stCxn id="290" idx="0"/>
            <a:endCxn id="291" idx="2"/>
          </p:cNvCxnSpPr>
          <p:nvPr/>
        </p:nvCxnSpPr>
        <p:spPr>
          <a:xfrm rot="10800000">
            <a:off x="4071513" y="1988550"/>
            <a:ext cx="3258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8"/>
          <p:cNvSpPr/>
          <p:nvPr/>
        </p:nvSpPr>
        <p:spPr>
          <a:xfrm>
            <a:off x="3075562" y="2346125"/>
            <a:ext cx="5520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Temp</a:t>
            </a:r>
            <a:endParaRPr sz="1000"/>
          </a:p>
        </p:txBody>
      </p:sp>
      <p:cxnSp>
        <p:nvCxnSpPr>
          <p:cNvPr id="315" name="Google Shape;315;p38"/>
          <p:cNvCxnSpPr>
            <a:stCxn id="314" idx="2"/>
            <a:endCxn id="282" idx="0"/>
          </p:cNvCxnSpPr>
          <p:nvPr/>
        </p:nvCxnSpPr>
        <p:spPr>
          <a:xfrm flipH="1">
            <a:off x="2546962" y="2755025"/>
            <a:ext cx="8046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8"/>
          <p:cNvSpPr/>
          <p:nvPr/>
        </p:nvSpPr>
        <p:spPr>
          <a:xfrm>
            <a:off x="606741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</a:t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6067413" y="16288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Controllers</a:t>
            </a:r>
            <a:endParaRPr sz="1000"/>
          </a:p>
        </p:txBody>
      </p:sp>
      <p:cxnSp>
        <p:nvCxnSpPr>
          <p:cNvPr id="318" name="Google Shape;318;p38"/>
          <p:cNvCxnSpPr>
            <a:stCxn id="284" idx="0"/>
            <a:endCxn id="317" idx="2"/>
          </p:cNvCxnSpPr>
          <p:nvPr/>
        </p:nvCxnSpPr>
        <p:spPr>
          <a:xfrm rot="10800000">
            <a:off x="6636212" y="2037800"/>
            <a:ext cx="0" cy="9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8"/>
          <p:cNvCxnSpPr>
            <a:stCxn id="317" idx="0"/>
            <a:endCxn id="316" idx="2"/>
          </p:cNvCxnSpPr>
          <p:nvPr/>
        </p:nvCxnSpPr>
        <p:spPr>
          <a:xfrm rot="10800000">
            <a:off x="6636213" y="1224725"/>
            <a:ext cx="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8"/>
          <p:cNvSpPr txBox="1"/>
          <p:nvPr/>
        </p:nvSpPr>
        <p:spPr>
          <a:xfrm>
            <a:off x="7638183" y="3498350"/>
            <a:ext cx="13023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Use Headsets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in Classroom</a:t>
            </a:r>
            <a:endParaRPr sz="1000" b="1">
              <a:solidFill>
                <a:srgbClr val="FF0000"/>
              </a:solidFill>
            </a:endParaRPr>
          </a:p>
        </p:txBody>
      </p:sp>
      <p:sp>
        <p:nvSpPr>
          <p:cNvPr id="321" name="Google Shape;321;p38"/>
          <p:cNvSpPr/>
          <p:nvPr/>
        </p:nvSpPr>
        <p:spPr>
          <a:xfrm>
            <a:off x="221488" y="1199300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Exotic Sensors</a:t>
            </a:r>
            <a:endParaRPr sz="1000"/>
          </a:p>
        </p:txBody>
      </p:sp>
      <p:sp>
        <p:nvSpPr>
          <p:cNvPr id="322" name="Google Shape;322;p38"/>
          <p:cNvSpPr/>
          <p:nvPr/>
        </p:nvSpPr>
        <p:spPr>
          <a:xfrm>
            <a:off x="747166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RC-Copter</a:t>
            </a:r>
            <a:endParaRPr/>
          </a:p>
        </p:txBody>
      </p:sp>
      <p:cxnSp>
        <p:nvCxnSpPr>
          <p:cNvPr id="323" name="Google Shape;323;p38"/>
          <p:cNvCxnSpPr>
            <a:stCxn id="317" idx="0"/>
            <a:endCxn id="322" idx="2"/>
          </p:cNvCxnSpPr>
          <p:nvPr/>
        </p:nvCxnSpPr>
        <p:spPr>
          <a:xfrm rot="10800000" flipH="1">
            <a:off x="6636213" y="1224725"/>
            <a:ext cx="140430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8"/>
          <p:cNvSpPr/>
          <p:nvPr/>
        </p:nvSpPr>
        <p:spPr>
          <a:xfrm>
            <a:off x="137900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Touch</a:t>
            </a:r>
            <a:endParaRPr sz="1000"/>
          </a:p>
        </p:txBody>
      </p:sp>
      <p:sp>
        <p:nvSpPr>
          <p:cNvPr id="325" name="Google Shape;325;p38"/>
          <p:cNvSpPr/>
          <p:nvPr/>
        </p:nvSpPr>
        <p:spPr>
          <a:xfrm>
            <a:off x="786375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Flex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200525" y="111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Thonny Desktop Software</a:t>
            </a:r>
            <a:endParaRPr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5014597" y="997674"/>
            <a:ext cx="3797428" cy="3716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Integrated Development Environment (IDE)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Allows editing, compiling, uploading and monitoring all is one package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Good experience for any future software developer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Learn compile, upload, new, open save and serial monitor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Load examples into your Raspberry Pi Pico</a:t>
            </a:r>
          </a:p>
        </p:txBody>
      </p:sp>
      <p:pic>
        <p:nvPicPr>
          <p:cNvPr id="2050" name="Picture 2" descr="Main screenshot">
            <a:extLst>
              <a:ext uri="{FF2B5EF4-FFF2-40B4-BE49-F238E27FC236}">
                <a16:creationId xmlns:a16="http://schemas.microsoft.com/office/drawing/2014/main" id="{B29613E3-F296-7E2C-DD9A-1BED855E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5" y="843125"/>
            <a:ext cx="4814072" cy="396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60125" y="162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Raspberry Pi Pico</a:t>
            </a:r>
            <a:endParaRPr dirty="0"/>
          </a:p>
        </p:txBody>
      </p:sp>
      <p:sp>
        <p:nvSpPr>
          <p:cNvPr id="338" name="Google Shape;338;p40"/>
          <p:cNvSpPr txBox="1">
            <a:spLocks noGrp="1"/>
          </p:cNvSpPr>
          <p:nvPr>
            <p:ph type="body" idx="1"/>
          </p:nvPr>
        </p:nvSpPr>
        <p:spPr>
          <a:xfrm>
            <a:off x="311700" y="3495121"/>
            <a:ext cx="8520600" cy="124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1: $4 without headers or wireless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2: $5 with headers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3: $6 with wireless (WiFi and Bluetooth)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0FEB0-525C-CB77-42CF-B1D50CFBE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" t="9536" r="76532" b="13287"/>
          <a:stretch/>
        </p:blipFill>
        <p:spPr>
          <a:xfrm>
            <a:off x="2291937" y="961901"/>
            <a:ext cx="1080655" cy="2252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E572CD-1052-DF0E-0F42-646D99097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1"/>
          <a:stretch/>
        </p:blipFill>
        <p:spPr>
          <a:xfrm rot="5400000">
            <a:off x="4271167" y="722842"/>
            <a:ext cx="3217454" cy="291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92714C-3136-CB1B-48B5-FA8A0FA82F87}"/>
              </a:ext>
            </a:extLst>
          </p:cNvPr>
          <p:cNvSpPr txBox="1"/>
          <p:nvPr/>
        </p:nvSpPr>
        <p:spPr>
          <a:xfrm>
            <a:off x="1720260" y="2547490"/>
            <a:ext cx="570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F008A-4383-0F0F-BBC7-A57D40268862}"/>
              </a:ext>
            </a:extLst>
          </p:cNvPr>
          <p:cNvSpPr txBox="1"/>
          <p:nvPr/>
        </p:nvSpPr>
        <p:spPr>
          <a:xfrm>
            <a:off x="4572000" y="2239713"/>
            <a:ext cx="76909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Pico-W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>
            <a:spLocks noGrp="1"/>
          </p:cNvSpPr>
          <p:nvPr>
            <p:ph type="title"/>
          </p:nvPr>
        </p:nvSpPr>
        <p:spPr>
          <a:xfrm>
            <a:off x="272950" y="192400"/>
            <a:ext cx="5170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Breadboarding Skills</a:t>
            </a:r>
            <a:endParaRPr/>
          </a:p>
        </p:txBody>
      </p:sp>
      <p:sp>
        <p:nvSpPr>
          <p:cNvPr id="347" name="Google Shape;347;p41"/>
          <p:cNvSpPr txBox="1">
            <a:spLocks noGrp="1"/>
          </p:cNvSpPr>
          <p:nvPr>
            <p:ph type="body" idx="1"/>
          </p:nvPr>
        </p:nvSpPr>
        <p:spPr>
          <a:xfrm>
            <a:off x="272950" y="4048925"/>
            <a:ext cx="85206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Vertical power rails and horizontal row connectors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Available on e-bay for $1.20 each qty 1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Good overview at: https://learn.sparkfun.com/tutorials/how-to-use-a-breadboard</a:t>
            </a:r>
            <a:endParaRPr sz="1200"/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1840150"/>
            <a:ext cx="2460675" cy="18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 txBox="1"/>
          <p:nvPr/>
        </p:nvSpPr>
        <p:spPr>
          <a:xfrm>
            <a:off x="561825" y="1249550"/>
            <a:ext cx="38067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Tie Medium Breadboard with power rails</a:t>
            </a:r>
            <a:endParaRPr/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325" y="1176325"/>
            <a:ext cx="28956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91675" y="64625"/>
            <a:ext cx="8520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 the parts</a:t>
            </a:r>
            <a:endParaRPr dirty="0"/>
          </a:p>
        </p:txBody>
      </p:sp>
      <p:pic>
        <p:nvPicPr>
          <p:cNvPr id="356" name="Google Shape;356;p42"/>
          <p:cNvPicPr preferRelativeResize="0"/>
          <p:nvPr/>
        </p:nvPicPr>
        <p:blipFill rotWithShape="1">
          <a:blip r:embed="rId3">
            <a:alphaModFix/>
          </a:blip>
          <a:srcRect b="17632"/>
          <a:stretch/>
        </p:blipFill>
        <p:spPr>
          <a:xfrm>
            <a:off x="2844799" y="1734107"/>
            <a:ext cx="2895600" cy="2298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3615349" y="837582"/>
            <a:ext cx="13545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Power Rails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Columns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(Bus Strips)</a:t>
            </a:r>
            <a:endParaRPr b="1"/>
          </a:p>
        </p:txBody>
      </p:sp>
      <p:cxnSp>
        <p:nvCxnSpPr>
          <p:cNvPr id="358" name="Google Shape;358;p42"/>
          <p:cNvCxnSpPr>
            <a:stCxn id="357" idx="1"/>
          </p:cNvCxnSpPr>
          <p:nvPr/>
        </p:nvCxnSpPr>
        <p:spPr>
          <a:xfrm flipH="1">
            <a:off x="3095149" y="1105032"/>
            <a:ext cx="5202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42"/>
          <p:cNvCxnSpPr>
            <a:stCxn id="357" idx="3"/>
          </p:cNvCxnSpPr>
          <p:nvPr/>
        </p:nvCxnSpPr>
        <p:spPr>
          <a:xfrm>
            <a:off x="4969849" y="1105032"/>
            <a:ext cx="6336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42"/>
          <p:cNvCxnSpPr>
            <a:cxnSpLocks/>
            <a:stCxn id="361" idx="1"/>
          </p:cNvCxnSpPr>
          <p:nvPr/>
        </p:nvCxnSpPr>
        <p:spPr>
          <a:xfrm flipH="1">
            <a:off x="4233899" y="3236383"/>
            <a:ext cx="2022513" cy="121807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42"/>
          <p:cNvSpPr txBox="1"/>
          <p:nvPr/>
        </p:nvSpPr>
        <p:spPr>
          <a:xfrm>
            <a:off x="6256412" y="3055633"/>
            <a:ext cx="92816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Divider</a:t>
            </a:r>
            <a:endParaRPr b="1" dirty="0"/>
          </a:p>
        </p:txBody>
      </p:sp>
      <p:cxnSp>
        <p:nvCxnSpPr>
          <p:cNvPr id="362" name="Google Shape;362;p42"/>
          <p:cNvCxnSpPr/>
          <p:nvPr/>
        </p:nvCxnSpPr>
        <p:spPr>
          <a:xfrm>
            <a:off x="2101824" y="1786607"/>
            <a:ext cx="793500" cy="274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42"/>
          <p:cNvSpPr txBox="1"/>
          <p:nvPr/>
        </p:nvSpPr>
        <p:spPr>
          <a:xfrm>
            <a:off x="759149" y="1425107"/>
            <a:ext cx="14012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 for power</a:t>
            </a:r>
            <a:endParaRPr dirty="0"/>
          </a:p>
        </p:txBody>
      </p:sp>
      <p:sp>
        <p:nvSpPr>
          <p:cNvPr id="364" name="Google Shape;364;p42"/>
          <p:cNvSpPr txBox="1"/>
          <p:nvPr/>
        </p:nvSpPr>
        <p:spPr>
          <a:xfrm>
            <a:off x="6284018" y="1519251"/>
            <a:ext cx="2084206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(Black) for GND</a:t>
            </a:r>
            <a:endParaRPr b="1"/>
          </a:p>
        </p:txBody>
      </p:sp>
      <p:cxnSp>
        <p:nvCxnSpPr>
          <p:cNvPr id="365" name="Google Shape;365;p42"/>
          <p:cNvCxnSpPr/>
          <p:nvPr/>
        </p:nvCxnSpPr>
        <p:spPr>
          <a:xfrm flipH="1">
            <a:off x="5660099" y="1855932"/>
            <a:ext cx="1152600" cy="41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2"/>
          <p:cNvCxnSpPr>
            <a:cxnSpLocks/>
          </p:cNvCxnSpPr>
          <p:nvPr/>
        </p:nvCxnSpPr>
        <p:spPr>
          <a:xfrm flipV="1">
            <a:off x="2438848" y="4003656"/>
            <a:ext cx="802726" cy="157276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42"/>
          <p:cNvSpPr txBox="1"/>
          <p:nvPr/>
        </p:nvSpPr>
        <p:spPr>
          <a:xfrm>
            <a:off x="704724" y="3895732"/>
            <a:ext cx="174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Row connectors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C0D0D-0677-2455-772A-4D46EF4F9968}"/>
              </a:ext>
            </a:extLst>
          </p:cNvPr>
          <p:cNvSpPr txBox="1"/>
          <p:nvPr/>
        </p:nvSpPr>
        <p:spPr>
          <a:xfrm>
            <a:off x="3555972" y="4508056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Terminal Strips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B620172-2B23-2842-EBE7-0E95C65FFDA5}"/>
              </a:ext>
            </a:extLst>
          </p:cNvPr>
          <p:cNvSpPr/>
          <p:nvPr/>
        </p:nvSpPr>
        <p:spPr>
          <a:xfrm rot="16200000">
            <a:off x="3610507" y="3757904"/>
            <a:ext cx="368135" cy="878651"/>
          </a:xfrm>
          <a:prstGeom prst="leftBrac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7916B55-FBC3-A530-6C5F-9F3D912AD4DE}"/>
              </a:ext>
            </a:extLst>
          </p:cNvPr>
          <p:cNvSpPr/>
          <p:nvPr/>
        </p:nvSpPr>
        <p:spPr>
          <a:xfrm rot="16200000">
            <a:off x="4547857" y="3757904"/>
            <a:ext cx="368135" cy="878651"/>
          </a:xfrm>
          <a:prstGeom prst="leftBrac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title"/>
          </p:nvPr>
        </p:nvSpPr>
        <p:spPr>
          <a:xfrm>
            <a:off x="311700" y="2715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Slowly - Breadboard Lab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body" idx="1"/>
          </p:nvPr>
        </p:nvSpPr>
        <p:spPr>
          <a:xfrm>
            <a:off x="352125" y="1214400"/>
            <a:ext cx="8520600" cy="27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Ask: Have you ever used a solderless breadboard before?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Plug in the Arduino to the USB serial port.  Note the power light.  Unplug and re-plug the USB to reinforce that the power is coming from the PC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 the power (+5) and ground (GND) using jumpers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Plug the motor pins into one of the power rails - note the change in direction when you reverse the connectors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is MicroPython?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Why is it so popular?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How to engage students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When to use MicroPython in learning (and not use MicroPython)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Basic circuits, breadboarding and components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Displays and sensors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Challenges - downloading and drivers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Working with volunteers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Beginning Electronics kits - pre, basic, alternatives, advanced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>
            <a:spLocks noGrp="1"/>
          </p:cNvSpPr>
          <p:nvPr>
            <p:ph type="title"/>
          </p:nvPr>
        </p:nvSpPr>
        <p:spPr>
          <a:xfrm>
            <a:off x="122200" y="99322"/>
            <a:ext cx="3742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LED Lab</a:t>
            </a:r>
            <a:endParaRPr dirty="0"/>
          </a:p>
        </p:txBody>
      </p:sp>
      <p:sp>
        <p:nvSpPr>
          <p:cNvPr id="380" name="Google Shape;380;p44"/>
          <p:cNvSpPr txBox="1">
            <a:spLocks noGrp="1"/>
          </p:cNvSpPr>
          <p:nvPr>
            <p:ph type="body" idx="1"/>
          </p:nvPr>
        </p:nvSpPr>
        <p:spPr>
          <a:xfrm>
            <a:off x="311700" y="2419900"/>
            <a:ext cx="85206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an LED in the center of the breadboard and note the long side (cathode)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 a 330 Ohm resistor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 the long wire Anode to +5 and the resistor to GND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https://learn.sparkfun.com/tutorials/polarity/diode-and-led-polarity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4" name="Google Shape;384;p44"/>
          <p:cNvSpPr txBox="1"/>
          <p:nvPr/>
        </p:nvSpPr>
        <p:spPr>
          <a:xfrm>
            <a:off x="6538800" y="1028651"/>
            <a:ext cx="22935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Anode</a:t>
            </a:r>
            <a:r>
              <a:rPr lang="en" sz="1200" dirty="0"/>
              <a:t> - the positive (+) side is longer and sometimes has a bend in the wire</a:t>
            </a:r>
            <a:endParaRPr sz="1200" dirty="0"/>
          </a:p>
        </p:txBody>
      </p:sp>
      <p:sp>
        <p:nvSpPr>
          <p:cNvPr id="385" name="Google Shape;385;p44"/>
          <p:cNvSpPr txBox="1"/>
          <p:nvPr/>
        </p:nvSpPr>
        <p:spPr>
          <a:xfrm>
            <a:off x="2686642" y="930851"/>
            <a:ext cx="1987549" cy="1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Cathode</a:t>
            </a:r>
            <a:r>
              <a:rPr lang="en" sz="1200" dirty="0"/>
              <a:t> - the negative (-) or ground side is shorter and is connected to the black rail</a:t>
            </a:r>
            <a:endParaRPr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097D67-7D46-1DA9-E956-7303C03D58E1}"/>
              </a:ext>
            </a:extLst>
          </p:cNvPr>
          <p:cNvGrpSpPr/>
          <p:nvPr/>
        </p:nvGrpSpPr>
        <p:grpSpPr>
          <a:xfrm>
            <a:off x="5243675" y="108650"/>
            <a:ext cx="528925" cy="2283500"/>
            <a:chOff x="5243675" y="108650"/>
            <a:chExt cx="528925" cy="2283500"/>
          </a:xfrm>
        </p:grpSpPr>
        <p:cxnSp>
          <p:nvCxnSpPr>
            <p:cNvPr id="378" name="Google Shape;378;p44"/>
            <p:cNvCxnSpPr/>
            <p:nvPr/>
          </p:nvCxnSpPr>
          <p:spPr>
            <a:xfrm>
              <a:off x="5574500" y="766775"/>
              <a:ext cx="156600" cy="356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1" name="Google Shape;381;p44"/>
            <p:cNvSpPr/>
            <p:nvPr/>
          </p:nvSpPr>
          <p:spPr>
            <a:xfrm>
              <a:off x="5243700" y="303550"/>
              <a:ext cx="528900" cy="538800"/>
            </a:xfrm>
            <a:prstGeom prst="can">
              <a:avLst>
                <a:gd name="adj" fmla="val 25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2" name="Google Shape;382;p44"/>
            <p:cNvCxnSpPr/>
            <p:nvPr/>
          </p:nvCxnSpPr>
          <p:spPr>
            <a:xfrm flipH="1">
              <a:off x="5395800" y="842350"/>
              <a:ext cx="5400" cy="1203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44"/>
            <p:cNvCxnSpPr>
              <a:cxnSpLocks/>
            </p:cNvCxnSpPr>
            <p:nvPr/>
          </p:nvCxnSpPr>
          <p:spPr>
            <a:xfrm>
              <a:off x="5739900" y="1113575"/>
              <a:ext cx="27725" cy="1278575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6" name="Google Shape;386;p44"/>
            <p:cNvSpPr/>
            <p:nvPr/>
          </p:nvSpPr>
          <p:spPr>
            <a:xfrm>
              <a:off x="5243700" y="108650"/>
              <a:ext cx="528900" cy="4683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5243675" y="357200"/>
              <a:ext cx="528900" cy="2475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5248625" y="284450"/>
              <a:ext cx="519000" cy="116700"/>
            </a:xfrm>
            <a:prstGeom prst="arc">
              <a:avLst>
                <a:gd name="adj1" fmla="val 31938"/>
                <a:gd name="adj2" fmla="val 10800000"/>
              </a:avLst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F6D64C-ABE7-1BA2-878F-1FC676ABE0C6}"/>
              </a:ext>
            </a:extLst>
          </p:cNvPr>
          <p:cNvSpPr txBox="1"/>
          <p:nvPr/>
        </p:nvSpPr>
        <p:spPr>
          <a:xfrm>
            <a:off x="5002626" y="1485926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FA919-B11A-CF80-BEA5-BE04DE16DCA0}"/>
              </a:ext>
            </a:extLst>
          </p:cNvPr>
          <p:cNvSpPr txBox="1"/>
          <p:nvPr/>
        </p:nvSpPr>
        <p:spPr>
          <a:xfrm>
            <a:off x="5777315" y="1723576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+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/>
          </p:nvPr>
        </p:nvSpPr>
        <p:spPr>
          <a:xfrm>
            <a:off x="266425" y="108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r>
              <a:rPr lang="en">
                <a:solidFill>
                  <a:srgbClr val="999999"/>
                </a:solidFill>
              </a:rPr>
              <a:t>hode</a:t>
            </a:r>
            <a:r>
              <a:rPr lang="en"/>
              <a:t> </a:t>
            </a:r>
            <a:r>
              <a:rPr lang="en">
                <a:solidFill>
                  <a:srgbClr val="999999"/>
                </a:solidFill>
              </a:rPr>
              <a:t>and</a:t>
            </a:r>
            <a:r>
              <a:rPr lang="en"/>
              <a:t> An</a:t>
            </a:r>
            <a:r>
              <a:rPr lang="en">
                <a:solidFill>
                  <a:srgbClr val="999999"/>
                </a:solidFill>
              </a:rPr>
              <a:t>ode</a:t>
            </a: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body" idx="1"/>
          </p:nvPr>
        </p:nvSpPr>
        <p:spPr>
          <a:xfrm>
            <a:off x="5559336" y="1212271"/>
            <a:ext cx="28770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My tall friend </a:t>
            </a:r>
            <a:r>
              <a:rPr lang="en" sz="1200" b="1" dirty="0"/>
              <a:t>Ann</a:t>
            </a:r>
            <a:r>
              <a:rPr lang="en" sz="1200" dirty="0"/>
              <a:t> who loves red!</a:t>
            </a:r>
            <a:br>
              <a:rPr lang="en" sz="1200" dirty="0"/>
            </a:br>
            <a:r>
              <a:rPr lang="en" sz="1200" dirty="0"/>
              <a:t>The long positive side.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395" name="Google Shape;395;p45"/>
          <p:cNvSpPr/>
          <p:nvPr/>
        </p:nvSpPr>
        <p:spPr>
          <a:xfrm>
            <a:off x="4964850" y="1200925"/>
            <a:ext cx="422100" cy="53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4959900" y="1672225"/>
            <a:ext cx="432000" cy="1305600"/>
          </a:xfrm>
          <a:prstGeom prst="trapezoid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5004125" y="29885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5205600" y="29885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/>
          <p:nvPr/>
        </p:nvSpPr>
        <p:spPr>
          <a:xfrm rot="1765145">
            <a:off x="4880203" y="1982219"/>
            <a:ext cx="137420" cy="539632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5"/>
          <p:cNvSpPr/>
          <p:nvPr/>
        </p:nvSpPr>
        <p:spPr>
          <a:xfrm rot="-1513267">
            <a:off x="5313646" y="1987070"/>
            <a:ext cx="137288" cy="539506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5"/>
          <p:cNvSpPr txBox="1"/>
          <p:nvPr/>
        </p:nvSpPr>
        <p:spPr>
          <a:xfrm>
            <a:off x="1385456" y="3121152"/>
            <a:ext cx="26670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My short black </a:t>
            </a:r>
            <a:r>
              <a:rPr lang="en" sz="1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cat.</a:t>
            </a:r>
            <a:br>
              <a:rPr lang="en" sz="1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short ground (negative) side.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2" name="Google Shape;4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401" y="2831625"/>
            <a:ext cx="710775" cy="8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218500" y="180900"/>
            <a:ext cx="2166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</a:t>
            </a:r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body" idx="1"/>
          </p:nvPr>
        </p:nvSpPr>
        <p:spPr>
          <a:xfrm>
            <a:off x="4404700" y="1065525"/>
            <a:ext cx="4043100" cy="3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Red LED Circuit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resistor limits the current to around 10 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this circuit to test the breadboard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that you will burn out the LED if you omit the resistor!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 LEDs have a voltage drop of about 1.8 volts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LEDs cost about 1.2 cents each</a:t>
            </a: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304800" y="991425"/>
            <a:ext cx="121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+5 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output pin</a:t>
            </a:r>
            <a:endParaRPr/>
          </a:p>
        </p:txBody>
      </p:sp>
      <p:grpSp>
        <p:nvGrpSpPr>
          <p:cNvPr id="410" name="Google Shape;410;p46"/>
          <p:cNvGrpSpPr/>
          <p:nvPr/>
        </p:nvGrpSpPr>
        <p:grpSpPr>
          <a:xfrm>
            <a:off x="2758250" y="1115119"/>
            <a:ext cx="412200" cy="981700"/>
            <a:chOff x="2345975" y="1266194"/>
            <a:chExt cx="412200" cy="981700"/>
          </a:xfrm>
        </p:grpSpPr>
        <p:sp>
          <p:nvSpPr>
            <p:cNvPr id="411" name="Google Shape;411;p46"/>
            <p:cNvSpPr/>
            <p:nvPr/>
          </p:nvSpPr>
          <p:spPr>
            <a:xfrm rot="10800000">
              <a:off x="2395333" y="1649094"/>
              <a:ext cx="313800" cy="2355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2" name="Google Shape;412;p46"/>
            <p:cNvCxnSpPr/>
            <p:nvPr/>
          </p:nvCxnSpPr>
          <p:spPr>
            <a:xfrm rot="10800000" flipH="1">
              <a:off x="2345975" y="1904200"/>
              <a:ext cx="412200" cy="9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46"/>
            <p:cNvCxnSpPr>
              <a:stCxn id="411" idx="0"/>
            </p:cNvCxnSpPr>
            <p:nvPr/>
          </p:nvCxnSpPr>
          <p:spPr>
            <a:xfrm>
              <a:off x="2552233" y="18845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46"/>
            <p:cNvCxnSpPr/>
            <p:nvPr/>
          </p:nvCxnSpPr>
          <p:spPr>
            <a:xfrm>
              <a:off x="2552233" y="12661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46"/>
          <p:cNvSpPr txBox="1"/>
          <p:nvPr/>
        </p:nvSpPr>
        <p:spPr>
          <a:xfrm>
            <a:off x="3124200" y="11114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Anode</a:t>
            </a:r>
            <a:endParaRPr/>
          </a:p>
        </p:txBody>
      </p:sp>
      <p:sp>
        <p:nvSpPr>
          <p:cNvPr id="416" name="Google Shape;416;p46"/>
          <p:cNvSpPr txBox="1"/>
          <p:nvPr/>
        </p:nvSpPr>
        <p:spPr>
          <a:xfrm>
            <a:off x="3124200" y="17273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Cathode</a:t>
            </a:r>
            <a:endParaRPr/>
          </a:p>
        </p:txBody>
      </p:sp>
      <p:grpSp>
        <p:nvGrpSpPr>
          <p:cNvPr id="417" name="Google Shape;417;p46"/>
          <p:cNvGrpSpPr/>
          <p:nvPr/>
        </p:nvGrpSpPr>
        <p:grpSpPr>
          <a:xfrm>
            <a:off x="2752400" y="2770325"/>
            <a:ext cx="423900" cy="1019250"/>
            <a:chOff x="2738450" y="2662250"/>
            <a:chExt cx="423900" cy="1019250"/>
          </a:xfrm>
        </p:grpSpPr>
        <p:cxnSp>
          <p:nvCxnSpPr>
            <p:cNvPr id="418" name="Google Shape;418;p46"/>
            <p:cNvCxnSpPr/>
            <p:nvPr/>
          </p:nvCxnSpPr>
          <p:spPr>
            <a:xfrm>
              <a:off x="2768075" y="2915300"/>
              <a:ext cx="380100" cy="156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46"/>
            <p:cNvCxnSpPr/>
            <p:nvPr/>
          </p:nvCxnSpPr>
          <p:spPr>
            <a:xfrm>
              <a:off x="2776550" y="3257550"/>
              <a:ext cx="385800" cy="15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46"/>
            <p:cNvCxnSpPr/>
            <p:nvPr/>
          </p:nvCxnSpPr>
          <p:spPr>
            <a:xfrm>
              <a:off x="2738450" y="3557600"/>
              <a:ext cx="271500" cy="123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46"/>
            <p:cNvCxnSpPr/>
            <p:nvPr/>
          </p:nvCxnSpPr>
          <p:spPr>
            <a:xfrm rot="10800000" flipH="1">
              <a:off x="2767025" y="3062225"/>
              <a:ext cx="366900" cy="20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46"/>
            <p:cNvCxnSpPr/>
            <p:nvPr/>
          </p:nvCxnSpPr>
          <p:spPr>
            <a:xfrm rot="10800000" flipH="1">
              <a:off x="2738450" y="3390675"/>
              <a:ext cx="423900" cy="181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46"/>
            <p:cNvCxnSpPr/>
            <p:nvPr/>
          </p:nvCxnSpPr>
          <p:spPr>
            <a:xfrm rot="10800000" flipH="1">
              <a:off x="2768075" y="2758212"/>
              <a:ext cx="363000" cy="157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46"/>
            <p:cNvCxnSpPr/>
            <p:nvPr/>
          </p:nvCxnSpPr>
          <p:spPr>
            <a:xfrm>
              <a:off x="2900375" y="2662250"/>
              <a:ext cx="238200" cy="10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25" name="Google Shape;425;p46"/>
          <p:cNvCxnSpPr/>
          <p:nvPr/>
        </p:nvCxnSpPr>
        <p:spPr>
          <a:xfrm flipH="1">
            <a:off x="2957150" y="2100125"/>
            <a:ext cx="14400" cy="666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46"/>
          <p:cNvCxnSpPr/>
          <p:nvPr/>
        </p:nvCxnSpPr>
        <p:spPr>
          <a:xfrm>
            <a:off x="3048000" y="3784725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6"/>
          <p:cNvCxnSpPr/>
          <p:nvPr/>
        </p:nvCxnSpPr>
        <p:spPr>
          <a:xfrm rot="10800000">
            <a:off x="1524000" y="1117725"/>
            <a:ext cx="1447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6"/>
          <p:cNvCxnSpPr/>
          <p:nvPr/>
        </p:nvCxnSpPr>
        <p:spPr>
          <a:xfrm rot="10800000">
            <a:off x="1600200" y="4165725"/>
            <a:ext cx="1447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46"/>
          <p:cNvSpPr txBox="1"/>
          <p:nvPr/>
        </p:nvSpPr>
        <p:spPr>
          <a:xfrm>
            <a:off x="3295200" y="2975150"/>
            <a:ext cx="99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330 Ohm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</a:t>
            </a:r>
            <a:endParaRPr/>
          </a:p>
        </p:txBody>
      </p:sp>
      <p:sp>
        <p:nvSpPr>
          <p:cNvPr id="430" name="Google Shape;430;p46"/>
          <p:cNvSpPr txBox="1"/>
          <p:nvPr/>
        </p:nvSpPr>
        <p:spPr>
          <a:xfrm>
            <a:off x="914400" y="3937125"/>
            <a:ext cx="60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304800" y="16772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AA Batteries</a:t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3048000" y="2270375"/>
            <a:ext cx="6501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3.2v</a:t>
            </a: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2890050" y="2334275"/>
            <a:ext cx="158100" cy="16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180325" y="2227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great time to practice a bit of math...</a:t>
            </a:r>
            <a:endParaRPr/>
          </a:p>
        </p:txBody>
      </p:sp>
      <p:sp>
        <p:nvSpPr>
          <p:cNvPr id="439" name="Google Shape;439;p47"/>
          <p:cNvSpPr txBox="1">
            <a:spLocks noGrp="1"/>
          </p:cNvSpPr>
          <p:nvPr>
            <p:ph type="body" idx="1"/>
          </p:nvPr>
        </p:nvSpPr>
        <p:spPr>
          <a:xfrm>
            <a:off x="655225" y="1375200"/>
            <a:ext cx="1638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Ohm's Law: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55225" y="2374700"/>
            <a:ext cx="8003400" cy="2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= E / R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= Voltage / Resistance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Voltage = 5 Volts - Diode Voltage Drop (1.8 for red) = 3.2 volts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Resistance = 330 Ohms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Current = </a:t>
            </a:r>
            <a:r>
              <a:rPr lang="en" sz="1800" b="1"/>
              <a:t>3.2 / 330</a:t>
            </a:r>
            <a:r>
              <a:rPr lang="en" sz="1800"/>
              <a:t> ~ 0.010 Amps or </a:t>
            </a:r>
            <a:r>
              <a:rPr lang="en" sz="1800" b="1"/>
              <a:t>10 milliamps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LEDs </a:t>
            </a:r>
            <a:r>
              <a:rPr lang="en" sz="1800" b="1"/>
              <a:t>burn out </a:t>
            </a:r>
            <a:r>
              <a:rPr lang="en" sz="1800"/>
              <a:t>if the current goes over 20 milliamps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Each full circuit is an equation and the </a:t>
            </a:r>
            <a:r>
              <a:rPr lang="en" sz="1800" b="1"/>
              <a:t>current</a:t>
            </a:r>
            <a:r>
              <a:rPr lang="en" sz="1800"/>
              <a:t> at any point is the same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Google "LED resistor calculator"</a:t>
            </a:r>
            <a:endParaRPr sz="1800"/>
          </a:p>
        </p:txBody>
      </p:sp>
      <p:sp>
        <p:nvSpPr>
          <p:cNvPr id="441" name="Google Shape;441;p47"/>
          <p:cNvSpPr txBox="1"/>
          <p:nvPr/>
        </p:nvSpPr>
        <p:spPr>
          <a:xfrm>
            <a:off x="2470650" y="1322625"/>
            <a:ext cx="1505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 = </a:t>
            </a:r>
            <a:endParaRPr sz="2400"/>
          </a:p>
        </p:txBody>
      </p:sp>
      <p:sp>
        <p:nvSpPr>
          <p:cNvPr id="442" name="Google Shape;442;p47"/>
          <p:cNvSpPr txBox="1"/>
          <p:nvPr/>
        </p:nvSpPr>
        <p:spPr>
          <a:xfrm>
            <a:off x="4153175" y="102060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Voltage</a:t>
            </a:r>
            <a:endParaRPr sz="2400"/>
          </a:p>
        </p:txBody>
      </p:sp>
      <p:cxnSp>
        <p:nvCxnSpPr>
          <p:cNvPr id="443" name="Google Shape;443;p47"/>
          <p:cNvCxnSpPr/>
          <p:nvPr/>
        </p:nvCxnSpPr>
        <p:spPr>
          <a:xfrm>
            <a:off x="4153175" y="1596450"/>
            <a:ext cx="1728000" cy="1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7"/>
          <p:cNvSpPr txBox="1"/>
          <p:nvPr/>
        </p:nvSpPr>
        <p:spPr>
          <a:xfrm>
            <a:off x="4153175" y="159645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Restance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/>
          <p:nvPr/>
        </p:nvSpPr>
        <p:spPr>
          <a:xfrm>
            <a:off x="914400" y="19812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8"/>
          <p:cNvSpPr txBox="1">
            <a:spLocks noGrp="1"/>
          </p:cNvSpPr>
          <p:nvPr>
            <p:ph type="title"/>
          </p:nvPr>
        </p:nvSpPr>
        <p:spPr>
          <a:xfrm>
            <a:off x="235500" y="212600"/>
            <a:ext cx="288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 Codes</a:t>
            </a:r>
            <a:endParaRPr/>
          </a:p>
        </p:txBody>
      </p:sp>
      <p:pic>
        <p:nvPicPr>
          <p:cNvPr id="451" name="Google Shape;4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52400"/>
            <a:ext cx="5600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/>
          <p:nvPr/>
        </p:nvSpPr>
        <p:spPr>
          <a:xfrm>
            <a:off x="10668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8"/>
          <p:cNvSpPr/>
          <p:nvPr/>
        </p:nvSpPr>
        <p:spPr>
          <a:xfrm>
            <a:off x="13716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8"/>
          <p:cNvSpPr/>
          <p:nvPr/>
        </p:nvSpPr>
        <p:spPr>
          <a:xfrm>
            <a:off x="1676400" y="1981200"/>
            <a:ext cx="152400" cy="53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3200400" y="152400"/>
            <a:ext cx="5410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8"/>
          <p:cNvSpPr/>
          <p:nvPr/>
        </p:nvSpPr>
        <p:spPr>
          <a:xfrm>
            <a:off x="6182025" y="4697300"/>
            <a:ext cx="2362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8"/>
          <p:cNvSpPr txBox="1"/>
          <p:nvPr/>
        </p:nvSpPr>
        <p:spPr>
          <a:xfrm>
            <a:off x="609600" y="2667000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330 Ohm</a:t>
            </a:r>
            <a:endParaRPr sz="3600"/>
          </a:p>
        </p:txBody>
      </p:sp>
      <p:sp>
        <p:nvSpPr>
          <p:cNvPr id="458" name="Google Shape;458;p48"/>
          <p:cNvSpPr/>
          <p:nvPr/>
        </p:nvSpPr>
        <p:spPr>
          <a:xfrm>
            <a:off x="3810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8"/>
          <p:cNvSpPr/>
          <p:nvPr/>
        </p:nvSpPr>
        <p:spPr>
          <a:xfrm>
            <a:off x="20574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311700" y="304800"/>
            <a:ext cx="5555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Circuit on the breadboard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4267200" y="1524000"/>
            <a:ext cx="4267200" cy="26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+5 to power rail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GND to other side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Resistor to one row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LED across the middle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Arduino required!</a:t>
            </a:r>
            <a:endParaRPr sz="2400"/>
          </a:p>
        </p:txBody>
      </p:sp>
      <p:pic>
        <p:nvPicPr>
          <p:cNvPr id="466" name="Google Shape;4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600" y="1295400"/>
            <a:ext cx="3352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>
            <a:spLocks noGrp="1"/>
          </p:cNvSpPr>
          <p:nvPr>
            <p:ph type="title"/>
          </p:nvPr>
        </p:nvSpPr>
        <p:spPr>
          <a:xfrm>
            <a:off x="304800" y="283200"/>
            <a:ext cx="2126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Lab</a:t>
            </a:r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body" idx="1"/>
          </p:nvPr>
        </p:nvSpPr>
        <p:spPr>
          <a:xfrm>
            <a:off x="5867400" y="507300"/>
            <a:ext cx="2924100" cy="4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LEDs and resistors in series to momentary push buttons.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AND/OR logic circuits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$3/kit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need for an arduino or laptop</a:t>
            </a:r>
            <a:endParaRPr/>
          </a:p>
        </p:txBody>
      </p:sp>
      <p:pic>
        <p:nvPicPr>
          <p:cNvPr id="473" name="Google Shape;4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33500"/>
            <a:ext cx="5105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title"/>
          </p:nvPr>
        </p:nvSpPr>
        <p:spPr>
          <a:xfrm>
            <a:off x="202475" y="256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100pcs Ultra Bright Red LED = $1.19 with shipping</a:t>
            </a:r>
            <a:endParaRPr sz="3000"/>
          </a:p>
        </p:txBody>
      </p:sp>
      <p:pic>
        <p:nvPicPr>
          <p:cNvPr id="479" name="Google Shape;4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6"/>
            <a:ext cx="6579103" cy="31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>
            <a:spLocks noGrp="1"/>
          </p:cNvSpPr>
          <p:nvPr>
            <p:ph type="title"/>
          </p:nvPr>
        </p:nvSpPr>
        <p:spPr>
          <a:xfrm>
            <a:off x="2424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#1: Blink Lab</a:t>
            </a:r>
            <a:endParaRPr/>
          </a:p>
        </p:txBody>
      </p:sp>
      <p:sp>
        <p:nvSpPr>
          <p:cNvPr id="485" name="Google Shape;485;p52"/>
          <p:cNvSpPr txBox="1">
            <a:spLocks noGrp="1"/>
          </p:cNvSpPr>
          <p:nvPr>
            <p:ph type="body" idx="1"/>
          </p:nvPr>
        </p:nvSpPr>
        <p:spPr>
          <a:xfrm>
            <a:off x="4876800" y="1266325"/>
            <a:ext cx="3955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Replace +5 with power from pin 13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3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Blink Engagement and Extension Questions</a:t>
            </a:r>
            <a:endParaRPr/>
          </a:p>
        </p:txBody>
      </p:sp>
      <p:sp>
        <p:nvSpPr>
          <p:cNvPr id="492" name="Google Shape;492;p53"/>
          <p:cNvSpPr txBox="1">
            <a:spLocks noGrp="1"/>
          </p:cNvSpPr>
          <p:nvPr>
            <p:ph type="body" idx="1"/>
          </p:nvPr>
        </p:nvSpPr>
        <p:spPr>
          <a:xfrm>
            <a:off x="3200400" y="990600"/>
            <a:ext cx="56433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</a:t>
            </a:r>
            <a:r>
              <a:rPr lang="en" sz="1400" b="1"/>
              <a:t>change the speed</a:t>
            </a:r>
            <a:r>
              <a:rPr lang="en" sz="1400"/>
              <a:t> of how fast it flashes?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What is delay(1000); doing?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What is half of 1000?  What does delay(500) do?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stay on for twice the time it is off?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flash like a heartbeat? (short on, long off)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fast can you make it flash and still see it flickering?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 you think that the limits are with the LED or your eye?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Did you know that fluorescent lights do the same thing?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it flash twice fast and then pause for 2 seconds?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a second LED flash?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alternate flashing on two LEDs?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Can you make three LEDs flash one after the other?</a:t>
            </a:r>
            <a:endParaRPr sz="1400"/>
          </a:p>
        </p:txBody>
      </p:sp>
      <p:sp>
        <p:nvSpPr>
          <p:cNvPr id="493" name="Google Shape;493;p53"/>
          <p:cNvSpPr txBox="1"/>
          <p:nvPr/>
        </p:nvSpPr>
        <p:spPr>
          <a:xfrm>
            <a:off x="295800" y="1676400"/>
            <a:ext cx="2218800" cy="1447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void</a:t>
            </a:r>
            <a:r>
              <a:rPr lang="en"/>
              <a:t> loop()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digitalWrite(13, HIGH);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delay(1000);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digitalWrite(13, LOW);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delay(1000);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494" name="Google Shape;494;p53"/>
          <p:cNvSpPr txBox="1"/>
          <p:nvPr/>
        </p:nvSpPr>
        <p:spPr>
          <a:xfrm>
            <a:off x="234225" y="4533225"/>
            <a:ext cx="5296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them to re-upload a test program at least 10 times….</a:t>
            </a:r>
            <a:endParaRPr/>
          </a:p>
        </p:txBody>
      </p:sp>
      <p:sp>
        <p:nvSpPr>
          <p:cNvPr id="495" name="Google Shape;495;p53"/>
          <p:cNvSpPr txBox="1"/>
          <p:nvPr/>
        </p:nvSpPr>
        <p:spPr>
          <a:xfrm>
            <a:off x="241200" y="3631800"/>
            <a:ext cx="20448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Incremental complexity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188775" y="113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MicroPython?</a:t>
            </a:r>
            <a:endParaRPr dirty="0"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00" y="829470"/>
            <a:ext cx="8520600" cy="1996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variation of Python, the most popular language for education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physical</a:t>
            </a:r>
            <a:r>
              <a:rPr lang="en" dirty="0"/>
              <a:t> computing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Physical Computing</a:t>
            </a:r>
            <a:r>
              <a:rPr lang="en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" b="1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creative</a:t>
            </a:r>
            <a:r>
              <a:rPr lang="en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framework for understanding human beings' relationship to the </a:t>
            </a:r>
            <a:r>
              <a:rPr lang="en" dirty="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</a:t>
            </a:r>
            <a:r>
              <a:rPr lang="en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world.</a:t>
            </a:r>
            <a:endParaRPr dirty="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775" y="2760180"/>
            <a:ext cx="4519300" cy="1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604775" y="4386725"/>
            <a:ext cx="4104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https://en.wikipedia.org/wiki/Physical_computing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title"/>
          </p:nvPr>
        </p:nvSpPr>
        <p:spPr>
          <a:xfrm>
            <a:off x="210650" y="162100"/>
            <a:ext cx="2649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Potentiometer</a:t>
            </a: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body" idx="1"/>
          </p:nvPr>
        </p:nvSpPr>
        <p:spPr>
          <a:xfrm>
            <a:off x="5257800" y="1219200"/>
            <a:ext cx="3345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Ends of the potentiometer are wired to 5+ and GND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voltage at the center tap will range from GND to +5v as the knob is turned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center tap goes to the Arduino port A0</a:t>
            </a:r>
            <a:endParaRPr/>
          </a:p>
        </p:txBody>
      </p:sp>
      <p:pic>
        <p:nvPicPr>
          <p:cNvPr id="502" name="Google Shape;5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19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895600"/>
            <a:ext cx="1524000" cy="16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54"/>
          <p:cNvGrpSpPr/>
          <p:nvPr/>
        </p:nvGrpSpPr>
        <p:grpSpPr>
          <a:xfrm>
            <a:off x="3505200" y="1295398"/>
            <a:ext cx="1828800" cy="3124202"/>
            <a:chOff x="3505200" y="1295398"/>
            <a:chExt cx="1828800" cy="3124202"/>
          </a:xfrm>
        </p:grpSpPr>
        <p:cxnSp>
          <p:nvCxnSpPr>
            <p:cNvPr id="505" name="Google Shape;505;p54"/>
            <p:cNvCxnSpPr/>
            <p:nvPr/>
          </p:nvCxnSpPr>
          <p:spPr>
            <a:xfrm>
              <a:off x="3505200" y="1295400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506" name="Google Shape;50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3467099" y="1943099"/>
              <a:ext cx="2057402" cy="16764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7" name="Google Shape;507;p54"/>
            <p:cNvCxnSpPr>
              <a:stCxn id="506" idx="1"/>
            </p:cNvCxnSpPr>
            <p:nvPr/>
          </p:nvCxnSpPr>
          <p:spPr>
            <a:xfrm rot="10800000">
              <a:off x="4476600" y="1295398"/>
              <a:ext cx="19200" cy="4572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54"/>
            <p:cNvCxnSpPr/>
            <p:nvPr/>
          </p:nvCxnSpPr>
          <p:spPr>
            <a:xfrm>
              <a:off x="3505200" y="4419598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54"/>
            <p:cNvCxnSpPr>
              <a:endCxn id="506" idx="3"/>
            </p:cNvCxnSpPr>
            <p:nvPr/>
          </p:nvCxnSpPr>
          <p:spPr>
            <a:xfrm rot="10800000">
              <a:off x="4495800" y="3810000"/>
              <a:ext cx="0" cy="609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0" name="Google Shape;510;p54"/>
          <p:cNvSpPr txBox="1"/>
          <p:nvPr/>
        </p:nvSpPr>
        <p:spPr>
          <a:xfrm>
            <a:off x="2743200" y="1143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+5V</a:t>
            </a:r>
            <a:endParaRPr/>
          </a:p>
        </p:txBody>
      </p:sp>
      <p:sp>
        <p:nvSpPr>
          <p:cNvPr id="511" name="Google Shape;511;p54"/>
          <p:cNvSpPr txBox="1"/>
          <p:nvPr/>
        </p:nvSpPr>
        <p:spPr>
          <a:xfrm>
            <a:off x="2743200" y="4191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sp>
        <p:nvSpPr>
          <p:cNvPr id="512" name="Google Shape;512;p54"/>
          <p:cNvSpPr txBox="1"/>
          <p:nvPr/>
        </p:nvSpPr>
        <p:spPr>
          <a:xfrm>
            <a:off x="2362200" y="2590800"/>
            <a:ext cx="1219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Center Tap</a:t>
            </a:r>
            <a:endParaRPr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2: Reading a POT with AnalogRead()</a:t>
            </a:r>
            <a:endParaRPr/>
          </a:p>
        </p:txBody>
      </p:sp>
      <p:sp>
        <p:nvSpPr>
          <p:cNvPr id="518" name="Google Shape;518;p55"/>
          <p:cNvSpPr txBox="1">
            <a:spLocks noGrp="1"/>
          </p:cNvSpPr>
          <p:nvPr>
            <p:ph type="body" idx="1"/>
          </p:nvPr>
        </p:nvSpPr>
        <p:spPr>
          <a:xfrm>
            <a:off x="5410200" y="1040700"/>
            <a:ext cx="3422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speed of the LED will change based on the value of the potentiometer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>
            <a:spLocks noGrp="1"/>
          </p:cNvSpPr>
          <p:nvPr>
            <p:ph type="title"/>
          </p:nvPr>
        </p:nvSpPr>
        <p:spPr>
          <a:xfrm>
            <a:off x="5334000" y="152400"/>
            <a:ext cx="3657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Sensor</a:t>
            </a:r>
            <a:endParaRPr/>
          </a:p>
        </p:txBody>
      </p:sp>
      <p:sp>
        <p:nvSpPr>
          <p:cNvPr id="526" name="Google Shape;526;p56"/>
          <p:cNvSpPr txBox="1"/>
          <p:nvPr/>
        </p:nvSpPr>
        <p:spPr>
          <a:xfrm>
            <a:off x="5496600" y="987225"/>
            <a:ext cx="3332400" cy="24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use of variables for pin numbers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value of the sensor (0-1023) will change the delay from 0 to just over one second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Exercise</a:t>
            </a:r>
            <a:r>
              <a:rPr lang="en"/>
              <a:t>, use the map() function to make the delay vary from 20 to 3 seconds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6"/>
          <p:cNvSpPr txBox="1"/>
          <p:nvPr/>
        </p:nvSpPr>
        <p:spPr>
          <a:xfrm>
            <a:off x="4474000" y="3124350"/>
            <a:ext cx="3804600" cy="41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= map(sensorValue, 0, 1024, 20, 3000)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A8B21-3DAF-1A15-7BC7-89921F425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>
            <a:spLocks noGrp="1"/>
          </p:cNvSpPr>
          <p:nvPr>
            <p:ph type="title"/>
          </p:nvPr>
        </p:nvSpPr>
        <p:spPr>
          <a:xfrm>
            <a:off x="200550" y="232825"/>
            <a:ext cx="5349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3: Driving RGB LEDs</a:t>
            </a:r>
            <a:endParaRPr/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3365100" y="3460850"/>
            <a:ext cx="52950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Arial"/>
              <a:buChar char="●"/>
            </a:pPr>
            <a:r>
              <a:rPr lang="en" b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RGB Clear Common Cathode LED</a:t>
            </a:r>
            <a:endParaRPr b="1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- what side is the "Cathode"?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Longest leg goes to ground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Resistors to each other leg</a:t>
            </a:r>
            <a:endParaRPr/>
          </a:p>
        </p:txBody>
      </p:sp>
      <p:pic>
        <p:nvPicPr>
          <p:cNvPr id="541" name="Google Shape;5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1094600"/>
            <a:ext cx="1941600" cy="1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" y="3190575"/>
            <a:ext cx="1990725" cy="15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58"/>
          <p:cNvCxnSpPr/>
          <p:nvPr/>
        </p:nvCxnSpPr>
        <p:spPr>
          <a:xfrm>
            <a:off x="6517225" y="2909350"/>
            <a:ext cx="1445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58"/>
          <p:cNvCxnSpPr/>
          <p:nvPr/>
        </p:nvCxnSpPr>
        <p:spPr>
          <a:xfrm rot="10800000">
            <a:off x="7174175" y="2404150"/>
            <a:ext cx="10800" cy="505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58"/>
          <p:cNvSpPr/>
          <p:nvPr/>
        </p:nvSpPr>
        <p:spPr>
          <a:xfrm rot="10800000">
            <a:off x="6485308" y="18053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6" name="Google Shape;546;p58"/>
          <p:cNvCxnSpPr/>
          <p:nvPr/>
        </p:nvCxnSpPr>
        <p:spPr>
          <a:xfrm rot="10800000" flipH="1">
            <a:off x="6435950" y="20604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58"/>
          <p:cNvCxnSpPr>
            <a:stCxn id="545" idx="0"/>
          </p:cNvCxnSpPr>
          <p:nvPr/>
        </p:nvCxnSpPr>
        <p:spPr>
          <a:xfrm>
            <a:off x="6642208" y="20408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58"/>
          <p:cNvCxnSpPr/>
          <p:nvPr/>
        </p:nvCxnSpPr>
        <p:spPr>
          <a:xfrm>
            <a:off x="6642208" y="1422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58"/>
          <p:cNvCxnSpPr/>
          <p:nvPr/>
        </p:nvCxnSpPr>
        <p:spPr>
          <a:xfrm rot="10800000" flipH="1">
            <a:off x="6619100" y="2394850"/>
            <a:ext cx="1221900" cy="9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58"/>
          <p:cNvSpPr/>
          <p:nvPr/>
        </p:nvSpPr>
        <p:spPr>
          <a:xfrm rot="10800000">
            <a:off x="7021708" y="18151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1" name="Google Shape;551;p58"/>
          <p:cNvCxnSpPr/>
          <p:nvPr/>
        </p:nvCxnSpPr>
        <p:spPr>
          <a:xfrm rot="10800000" flipH="1">
            <a:off x="6972350" y="20702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8"/>
          <p:cNvCxnSpPr>
            <a:stCxn id="550" idx="0"/>
          </p:cNvCxnSpPr>
          <p:nvPr/>
        </p:nvCxnSpPr>
        <p:spPr>
          <a:xfrm>
            <a:off x="7178608" y="20506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8"/>
          <p:cNvCxnSpPr/>
          <p:nvPr/>
        </p:nvCxnSpPr>
        <p:spPr>
          <a:xfrm>
            <a:off x="7178608" y="14322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58"/>
          <p:cNvSpPr/>
          <p:nvPr/>
        </p:nvSpPr>
        <p:spPr>
          <a:xfrm rot="10800000">
            <a:off x="7648533" y="18249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5" name="Google Shape;555;p58"/>
          <p:cNvCxnSpPr>
            <a:stCxn id="554" idx="0"/>
          </p:cNvCxnSpPr>
          <p:nvPr/>
        </p:nvCxnSpPr>
        <p:spPr>
          <a:xfrm>
            <a:off x="7805433" y="2060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58"/>
          <p:cNvCxnSpPr/>
          <p:nvPr/>
        </p:nvCxnSpPr>
        <p:spPr>
          <a:xfrm>
            <a:off x="7805433" y="14420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58"/>
          <p:cNvCxnSpPr/>
          <p:nvPr/>
        </p:nvCxnSpPr>
        <p:spPr>
          <a:xfrm rot="10800000" flipH="1">
            <a:off x="7599325" y="20951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p58"/>
          <p:cNvSpPr txBox="1"/>
          <p:nvPr/>
        </p:nvSpPr>
        <p:spPr>
          <a:xfrm>
            <a:off x="6863825" y="3003450"/>
            <a:ext cx="631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GND</a:t>
            </a:r>
            <a:endParaRPr/>
          </a:p>
        </p:txBody>
      </p:sp>
      <p:grpSp>
        <p:nvGrpSpPr>
          <p:cNvPr id="559" name="Google Shape;559;p58"/>
          <p:cNvGrpSpPr/>
          <p:nvPr/>
        </p:nvGrpSpPr>
        <p:grpSpPr>
          <a:xfrm rot="5400000">
            <a:off x="6084297" y="897826"/>
            <a:ext cx="1115507" cy="281368"/>
            <a:chOff x="381000" y="1981200"/>
            <a:chExt cx="2209800" cy="533400"/>
          </a:xfrm>
        </p:grpSpPr>
        <p:sp>
          <p:nvSpPr>
            <p:cNvPr id="560" name="Google Shape;560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58"/>
          <p:cNvGrpSpPr/>
          <p:nvPr/>
        </p:nvGrpSpPr>
        <p:grpSpPr>
          <a:xfrm rot="5400000">
            <a:off x="6595722" y="897826"/>
            <a:ext cx="1115507" cy="281368"/>
            <a:chOff x="381000" y="1981200"/>
            <a:chExt cx="2209800" cy="533400"/>
          </a:xfrm>
        </p:grpSpPr>
        <p:sp>
          <p:nvSpPr>
            <p:cNvPr id="567" name="Google Shape;567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58"/>
          <p:cNvGrpSpPr/>
          <p:nvPr/>
        </p:nvGrpSpPr>
        <p:grpSpPr>
          <a:xfrm rot="5400000">
            <a:off x="7247672" y="897826"/>
            <a:ext cx="1115507" cy="281368"/>
            <a:chOff x="381000" y="1981200"/>
            <a:chExt cx="2209800" cy="533400"/>
          </a:xfrm>
        </p:grpSpPr>
        <p:sp>
          <p:nvSpPr>
            <p:cNvPr id="574" name="Google Shape;574;p58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8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8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8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58"/>
          <p:cNvSpPr txBox="1"/>
          <p:nvPr/>
        </p:nvSpPr>
        <p:spPr>
          <a:xfrm>
            <a:off x="61620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11</a:t>
            </a:r>
            <a:endParaRPr/>
          </a:p>
        </p:txBody>
      </p:sp>
      <p:sp>
        <p:nvSpPr>
          <p:cNvPr id="581" name="Google Shape;581;p58"/>
          <p:cNvSpPr txBox="1"/>
          <p:nvPr/>
        </p:nvSpPr>
        <p:spPr>
          <a:xfrm>
            <a:off x="67745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10</a:t>
            </a:r>
            <a:endParaRPr/>
          </a:p>
        </p:txBody>
      </p:sp>
      <p:sp>
        <p:nvSpPr>
          <p:cNvPr id="582" name="Google Shape;582;p58"/>
          <p:cNvSpPr txBox="1"/>
          <p:nvPr/>
        </p:nvSpPr>
        <p:spPr>
          <a:xfrm>
            <a:off x="75242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9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>
            <a:spLocks noGrp="1"/>
          </p:cNvSpPr>
          <p:nvPr>
            <p:ph type="title"/>
          </p:nvPr>
        </p:nvSpPr>
        <p:spPr>
          <a:xfrm>
            <a:off x="311700" y="192400"/>
            <a:ext cx="6027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Width Modulation (PWM)</a:t>
            </a:r>
            <a:endParaRPr/>
          </a:p>
        </p:txBody>
      </p:sp>
      <p:sp>
        <p:nvSpPr>
          <p:cNvPr id="588" name="Google Shape;588;p59"/>
          <p:cNvSpPr txBox="1">
            <a:spLocks noGrp="1"/>
          </p:cNvSpPr>
          <p:nvPr>
            <p:ph type="body" idx="1"/>
          </p:nvPr>
        </p:nvSpPr>
        <p:spPr>
          <a:xfrm>
            <a:off x="311700" y="3749000"/>
            <a:ext cx="8439300" cy="10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digital HIGH and LOW to simulate an analog value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F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analogWrite() https://www.arduino.cc/en/Reference/AnalogWrite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38" y="1157700"/>
            <a:ext cx="46577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3"/>
          <p:cNvSpPr txBox="1">
            <a:spLocks noGrp="1"/>
          </p:cNvSpPr>
          <p:nvPr>
            <p:ph type="title"/>
          </p:nvPr>
        </p:nvSpPr>
        <p:spPr>
          <a:xfrm>
            <a:off x="220700" y="157000"/>
            <a:ext cx="3066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for Loop</a:t>
            </a:r>
            <a:endParaRPr/>
          </a:p>
        </p:txBody>
      </p:sp>
      <p:sp>
        <p:nvSpPr>
          <p:cNvPr id="617" name="Google Shape;617;p63"/>
          <p:cNvSpPr txBox="1">
            <a:spLocks noGrp="1"/>
          </p:cNvSpPr>
          <p:nvPr>
            <p:ph type="body" idx="1"/>
          </p:nvPr>
        </p:nvSpPr>
        <p:spPr>
          <a:xfrm>
            <a:off x="311700" y="1842450"/>
            <a:ext cx="8520600" cy="2726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618" name="Google Shape;618;p63"/>
          <p:cNvCxnSpPr/>
          <p:nvPr/>
        </p:nvCxnSpPr>
        <p:spPr>
          <a:xfrm flipH="1">
            <a:off x="1603575" y="1330650"/>
            <a:ext cx="5232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63"/>
          <p:cNvCxnSpPr/>
          <p:nvPr/>
        </p:nvCxnSpPr>
        <p:spPr>
          <a:xfrm flipH="1">
            <a:off x="2870350" y="1330650"/>
            <a:ext cx="5757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0" name="Google Shape;620;p63"/>
          <p:cNvCxnSpPr/>
          <p:nvPr/>
        </p:nvCxnSpPr>
        <p:spPr>
          <a:xfrm flipH="1">
            <a:off x="4253550" y="1228300"/>
            <a:ext cx="636900" cy="693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1" name="Google Shape;621;p63"/>
          <p:cNvSpPr txBox="1"/>
          <p:nvPr/>
        </p:nvSpPr>
        <p:spPr>
          <a:xfrm>
            <a:off x="1983475" y="947700"/>
            <a:ext cx="8871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start</a:t>
            </a:r>
            <a:endParaRPr b="1"/>
          </a:p>
        </p:txBody>
      </p:sp>
      <p:sp>
        <p:nvSpPr>
          <p:cNvPr id="622" name="Google Shape;622;p63"/>
          <p:cNvSpPr txBox="1"/>
          <p:nvPr/>
        </p:nvSpPr>
        <p:spPr>
          <a:xfrm>
            <a:off x="3027524" y="947700"/>
            <a:ext cx="14763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exit condition</a:t>
            </a:r>
            <a:endParaRPr b="1"/>
          </a:p>
        </p:txBody>
      </p:sp>
      <p:sp>
        <p:nvSpPr>
          <p:cNvPr id="623" name="Google Shape;623;p63"/>
          <p:cNvSpPr txBox="1"/>
          <p:nvPr/>
        </p:nvSpPr>
        <p:spPr>
          <a:xfrm>
            <a:off x="4844948" y="947700"/>
            <a:ext cx="1808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increment by one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4"/>
          <p:cNvSpPr txBox="1">
            <a:spLocks noGrp="1"/>
          </p:cNvSpPr>
          <p:nvPr>
            <p:ph type="title"/>
          </p:nvPr>
        </p:nvSpPr>
        <p:spPr>
          <a:xfrm>
            <a:off x="205425" y="136825"/>
            <a:ext cx="3758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#5: Push Buttons</a:t>
            </a:r>
            <a:endParaRPr/>
          </a:p>
        </p:txBody>
      </p:sp>
      <p:sp>
        <p:nvSpPr>
          <p:cNvPr id="629" name="Google Shape;629;p64"/>
          <p:cNvSpPr txBox="1">
            <a:spLocks noGrp="1"/>
          </p:cNvSpPr>
          <p:nvPr>
            <p:ph type="body" idx="1"/>
          </p:nvPr>
        </p:nvSpPr>
        <p:spPr>
          <a:xfrm>
            <a:off x="5696100" y="1086538"/>
            <a:ext cx="3157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momentary switch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vs. Digital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Conditions!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5"/>
          <p:cNvSpPr txBox="1">
            <a:spLocks noGrp="1"/>
          </p:cNvSpPr>
          <p:nvPr>
            <p:ph type="title"/>
          </p:nvPr>
        </p:nvSpPr>
        <p:spPr>
          <a:xfrm>
            <a:off x="216075" y="211225"/>
            <a:ext cx="4151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Button Code Setup</a:t>
            </a:r>
            <a:endParaRPr/>
          </a:p>
        </p:txBody>
      </p:sp>
      <p:sp>
        <p:nvSpPr>
          <p:cNvPr id="636" name="Google Shape;636;p65"/>
          <p:cNvSpPr txBox="1">
            <a:spLocks noGrp="1"/>
          </p:cNvSpPr>
          <p:nvPr>
            <p:ph type="body" idx="1"/>
          </p:nvPr>
        </p:nvSpPr>
        <p:spPr>
          <a:xfrm>
            <a:off x="4133925" y="1179600"/>
            <a:ext cx="4698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the use of variables for the pin numbers</a:t>
            </a:r>
            <a:endParaRPr/>
          </a:p>
        </p:txBody>
      </p:sp>
      <p:sp>
        <p:nvSpPr>
          <p:cNvPr id="637" name="Google Shape;637;p65"/>
          <p:cNvSpPr txBox="1"/>
          <p:nvPr/>
        </p:nvSpPr>
        <p:spPr>
          <a:xfrm>
            <a:off x="308200" y="1179600"/>
            <a:ext cx="3676800" cy="324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000" dirty="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>
            <a:spLocks noGrp="1"/>
          </p:cNvSpPr>
          <p:nvPr>
            <p:ph type="title"/>
          </p:nvPr>
        </p:nvSpPr>
        <p:spPr>
          <a:xfrm>
            <a:off x="205450" y="200600"/>
            <a:ext cx="6787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IF/THEN/ELSE Logic</a:t>
            </a:r>
            <a:endParaRPr/>
          </a:p>
        </p:txBody>
      </p:sp>
      <p:sp>
        <p:nvSpPr>
          <p:cNvPr id="643" name="Google Shape;643;p66"/>
          <p:cNvSpPr txBox="1"/>
          <p:nvPr/>
        </p:nvSpPr>
        <p:spPr>
          <a:xfrm>
            <a:off x="361325" y="1078650"/>
            <a:ext cx="7460100" cy="298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4" name="Google Shape;644;p66"/>
          <p:cNvSpPr txBox="1"/>
          <p:nvPr/>
        </p:nvSpPr>
        <p:spPr>
          <a:xfrm>
            <a:off x="361325" y="4314600"/>
            <a:ext cx="64188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"Then" Statement?  Missing!  It is implied after the IF statement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"/>
          <p:cNvSpPr txBox="1">
            <a:spLocks noGrp="1"/>
          </p:cNvSpPr>
          <p:nvPr>
            <p:ph type="title"/>
          </p:nvPr>
        </p:nvSpPr>
        <p:spPr>
          <a:xfrm>
            <a:off x="258575" y="189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7: Reading a digital temperature sensor </a:t>
            </a:r>
            <a:endParaRPr/>
          </a:p>
        </p:txBody>
      </p:sp>
      <p:sp>
        <p:nvSpPr>
          <p:cNvPr id="650" name="Google Shape;650;p67"/>
          <p:cNvSpPr txBox="1">
            <a:spLocks noGrp="1"/>
          </p:cNvSpPr>
          <p:nvPr>
            <p:ph type="body" idx="1"/>
          </p:nvPr>
        </p:nvSpPr>
        <p:spPr>
          <a:xfrm>
            <a:off x="5217900" y="1193188"/>
            <a:ext cx="3614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sensor that sends a voltage that depends on temperature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conversion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a subroutine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the printing to the serial monitor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Temperature sensors are very small and easy to lose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75825" y="1756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 Drivers Promoting MicroPython</a:t>
            </a:r>
            <a:endParaRPr dirty="0"/>
          </a:p>
        </p:txBody>
      </p:sp>
      <p:sp>
        <p:nvSpPr>
          <p:cNvPr id="105" name="Google Shape;105;p18"/>
          <p:cNvSpPr/>
          <p:nvPr/>
        </p:nvSpPr>
        <p:spPr>
          <a:xfrm>
            <a:off x="574750" y="1139600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Maker Movement</a:t>
            </a:r>
            <a:endParaRPr sz="1800" b="1"/>
          </a:p>
        </p:txBody>
      </p:sp>
      <p:sp>
        <p:nvSpPr>
          <p:cNvPr id="106" name="Google Shape;106;p18"/>
          <p:cNvSpPr/>
          <p:nvPr/>
        </p:nvSpPr>
        <p:spPr>
          <a:xfrm>
            <a:off x="6033700" y="1089300"/>
            <a:ext cx="25323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Project-Based Learning</a:t>
            </a:r>
            <a:endParaRPr sz="1800" b="1"/>
          </a:p>
        </p:txBody>
      </p:sp>
      <p:sp>
        <p:nvSpPr>
          <p:cNvPr id="107" name="Google Shape;107;p18"/>
          <p:cNvSpPr/>
          <p:nvPr/>
        </p:nvSpPr>
        <p:spPr>
          <a:xfrm>
            <a:off x="5747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Low-Cost Components*</a:t>
            </a:r>
            <a:endParaRPr sz="1800" b="1"/>
          </a:p>
        </p:txBody>
      </p:sp>
      <p:sp>
        <p:nvSpPr>
          <p:cNvPr id="108" name="Google Shape;108;p18"/>
          <p:cNvSpPr/>
          <p:nvPr/>
        </p:nvSpPr>
        <p:spPr>
          <a:xfrm>
            <a:off x="61133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Social Media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"How to" sites</a:t>
            </a:r>
            <a:endParaRPr sz="1800" b="1"/>
          </a:p>
        </p:txBody>
      </p:sp>
      <p:cxnSp>
        <p:nvCxnSpPr>
          <p:cNvPr id="110" name="Google Shape;110;p18"/>
          <p:cNvCxnSpPr/>
          <p:nvPr/>
        </p:nvCxnSpPr>
        <p:spPr>
          <a:xfrm flipH="1">
            <a:off x="5298450" y="2239425"/>
            <a:ext cx="857400" cy="240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8"/>
          <p:cNvCxnSpPr/>
          <p:nvPr/>
        </p:nvCxnSpPr>
        <p:spPr>
          <a:xfrm rot="10800000">
            <a:off x="5267175" y="3370300"/>
            <a:ext cx="980700" cy="382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8"/>
          <p:cNvCxnSpPr/>
          <p:nvPr/>
        </p:nvCxnSpPr>
        <p:spPr>
          <a:xfrm rot="10800000" flipH="1">
            <a:off x="2904075" y="3425500"/>
            <a:ext cx="848700" cy="43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2882625" y="2166850"/>
            <a:ext cx="798600" cy="267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8"/>
          <p:cNvSpPr txBox="1"/>
          <p:nvPr/>
        </p:nvSpPr>
        <p:spPr>
          <a:xfrm>
            <a:off x="2595975" y="4765725"/>
            <a:ext cx="25323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If you know where to look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7438D-8E77-47F2-5AA9-7D76BBD0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764" y="1783499"/>
            <a:ext cx="1663471" cy="16939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BDBD2-D94C-BF48-27FA-CF213DA748F7}"/>
              </a:ext>
            </a:extLst>
          </p:cNvPr>
          <p:cNvSpPr txBox="1"/>
          <p:nvPr/>
        </p:nvSpPr>
        <p:spPr>
          <a:xfrm>
            <a:off x="3900659" y="144143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MicroPython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Loop with Printing</a:t>
            </a:r>
            <a:endParaRPr/>
          </a:p>
        </p:txBody>
      </p:sp>
      <p:sp>
        <p:nvSpPr>
          <p:cNvPr id="657" name="Google Shape;657;p68"/>
          <p:cNvSpPr txBox="1">
            <a:spLocks noGrp="1"/>
          </p:cNvSpPr>
          <p:nvPr>
            <p:ph type="body" idx="1"/>
          </p:nvPr>
        </p:nvSpPr>
        <p:spPr>
          <a:xfrm>
            <a:off x="4367725" y="1185475"/>
            <a:ext cx="4220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analogRead() as POT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float data type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math equations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conversion to units</a:t>
            </a:r>
            <a:endParaRPr/>
          </a:p>
        </p:txBody>
      </p:sp>
      <p:sp>
        <p:nvSpPr>
          <p:cNvPr id="658" name="Google Shape;658;p68"/>
          <p:cNvSpPr txBox="1"/>
          <p:nvPr/>
        </p:nvSpPr>
        <p:spPr>
          <a:xfrm>
            <a:off x="435700" y="1185475"/>
            <a:ext cx="3560100" cy="346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>
            <a:spLocks noGrp="1"/>
          </p:cNvSpPr>
          <p:nvPr>
            <p:ph type="title"/>
          </p:nvPr>
        </p:nvSpPr>
        <p:spPr>
          <a:xfrm>
            <a:off x="311700" y="2325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8: Servos</a:t>
            </a:r>
            <a:endParaRPr/>
          </a:p>
        </p:txBody>
      </p:sp>
      <p:sp>
        <p:nvSpPr>
          <p:cNvPr id="664" name="Google Shape;664;p69"/>
          <p:cNvSpPr txBox="1">
            <a:spLocks noGrp="1"/>
          </p:cNvSpPr>
          <p:nvPr>
            <p:ph type="body" idx="1"/>
          </p:nvPr>
        </p:nvSpPr>
        <p:spPr>
          <a:xfrm>
            <a:off x="4197700" y="1139950"/>
            <a:ext cx="42945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the arm of a servo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LOVE motion!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the servo arm in loop (0, 90, 180 degrees)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use of a library!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#include &lt;Servo.h&gt;  // servo library</a:t>
            </a:r>
            <a:endParaRPr sz="1400">
              <a:solidFill>
                <a:srgbClr val="999988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servo1.attach(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servo1.write(180);</a:t>
            </a:r>
            <a:endParaRPr sz="1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9: Flex Sensor</a:t>
            </a:r>
            <a:endParaRPr/>
          </a:p>
        </p:txBody>
      </p:sp>
      <p:sp>
        <p:nvSpPr>
          <p:cNvPr id="671" name="Google Shape;671;p70"/>
          <p:cNvSpPr txBox="1">
            <a:spLocks noGrp="1"/>
          </p:cNvSpPr>
          <p:nvPr>
            <p:ph type="body" idx="1"/>
          </p:nvPr>
        </p:nvSpPr>
        <p:spPr>
          <a:xfrm>
            <a:off x="4686525" y="1266325"/>
            <a:ext cx="41457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on Lab 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angle of a servo arm based on how much the flex sensor is bending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Favorite lab of many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Gets them to think about remote robot control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>
            <a:spLocks noGrp="1"/>
          </p:cNvSpPr>
          <p:nvPr>
            <p:ph type="title"/>
          </p:nvPr>
        </p:nvSpPr>
        <p:spPr>
          <a:xfrm>
            <a:off x="194800" y="200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10: Reading a Soft Pot</a:t>
            </a:r>
            <a:endParaRPr/>
          </a:p>
        </p:txBody>
      </p:sp>
      <p:sp>
        <p:nvSpPr>
          <p:cNvPr id="678" name="Google Shape;678;p71"/>
          <p:cNvSpPr txBox="1">
            <a:spLocks noGrp="1"/>
          </p:cNvSpPr>
          <p:nvPr>
            <p:ph type="body" idx="1"/>
          </p:nvPr>
        </p:nvSpPr>
        <p:spPr>
          <a:xfrm>
            <a:off x="5526075" y="1191925"/>
            <a:ext cx="328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color of the RGB LED based on where you touch the sensor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Pins on soft pot are easily bent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the 10K pull-down resistor from the middle pin to ground!</a:t>
            </a:r>
            <a:endParaRPr/>
          </a:p>
        </p:txBody>
      </p:sp>
      <p:cxnSp>
        <p:nvCxnSpPr>
          <p:cNvPr id="680" name="Google Shape;680;p71"/>
          <p:cNvCxnSpPr/>
          <p:nvPr/>
        </p:nvCxnSpPr>
        <p:spPr>
          <a:xfrm rot="10800000">
            <a:off x="2986175" y="2763025"/>
            <a:ext cx="573900" cy="15303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71"/>
          <p:cNvSpPr txBox="1"/>
          <p:nvPr/>
        </p:nvSpPr>
        <p:spPr>
          <a:xfrm>
            <a:off x="2826800" y="4293325"/>
            <a:ext cx="48564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Note 10K pull-down resistor </a:t>
            </a:r>
            <a:r>
              <a:rPr lang="en" sz="1800">
                <a:solidFill>
                  <a:srgbClr val="FF0000"/>
                </a:solidFill>
              </a:rPr>
              <a:t>(not 330 Ohm)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85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Labs in SIK V 3.2</a:t>
            </a:r>
            <a:endParaRPr/>
          </a:p>
        </p:txBody>
      </p:sp>
      <p:sp>
        <p:nvSpPr>
          <p:cNvPr id="687" name="Google Shape;687;p72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Buzzer (avoid in large classrooms)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12 Relay (hard to use in breadboards)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13 Shift Register (many wires)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14 Motor (small transistors and diodes)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15 LCD display (a favorite but many wires)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16 Simon Game (not included in our kits)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on...</a:t>
            </a:r>
            <a:endParaRPr/>
          </a:p>
        </p:txBody>
      </p:sp>
      <p:sp>
        <p:nvSpPr>
          <p:cNvPr id="693" name="Google Shape;693;p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279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computer from components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breadboards can get complex...but the skills they learn now might help in college!</a:t>
            </a:r>
            <a:endParaRPr/>
          </a:p>
        </p:txBody>
      </p:sp>
      <p:pic>
        <p:nvPicPr>
          <p:cNvPr id="694" name="Google Shape;69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838" y="495303"/>
            <a:ext cx="4766362" cy="40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707" name="Google Shape;707;p75"/>
          <p:cNvSpPr txBox="1">
            <a:spLocks noGrp="1"/>
          </p:cNvSpPr>
          <p:nvPr>
            <p:ph type="body" idx="1"/>
          </p:nvPr>
        </p:nvSpPr>
        <p:spPr>
          <a:xfrm>
            <a:off x="402625" y="2475775"/>
            <a:ext cx="8520600" cy="19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AnalogRead() function to read values from 0 to 1023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https://www.arduino.cc/en/Reference/AnalogRead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map function to convert values into other ranges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newValue = map(inputValue, inLow, inHigh, outLow, outHigh)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8" name="Google Shape;708;p75"/>
          <p:cNvSpPr txBox="1"/>
          <p:nvPr/>
        </p:nvSpPr>
        <p:spPr>
          <a:xfrm>
            <a:off x="2970900" y="919575"/>
            <a:ext cx="58206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F4E4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Reads the value from the specified analog pin. The Arduino board contains a 6 channel (8 channels on the Mini and Nano, 16 on the Mega), 10-bit analog to digital converter. This means that it will map input voltages between 0 and 5 volts into integer values between 0 and 1023.</a:t>
            </a:r>
            <a:endParaRPr/>
          </a:p>
        </p:txBody>
      </p:sp>
      <p:sp>
        <p:nvSpPr>
          <p:cNvPr id="709" name="Google Shape;709;p75"/>
          <p:cNvSpPr txBox="1"/>
          <p:nvPr/>
        </p:nvSpPr>
        <p:spPr>
          <a:xfrm>
            <a:off x="3061850" y="404600"/>
            <a:ext cx="26994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F4E4E"/>
                </a:solidFill>
                <a:highlight>
                  <a:srgbClr val="FFFFFF"/>
                </a:highlight>
              </a:rPr>
              <a:t>analogRead()</a:t>
            </a:r>
            <a:endParaRPr sz="1800">
              <a:solidFill>
                <a:srgbClr val="4F4E4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6"/>
          <p:cNvSpPr txBox="1">
            <a:spLocks noGrp="1"/>
          </p:cNvSpPr>
          <p:nvPr>
            <p:ph type="title"/>
          </p:nvPr>
        </p:nvSpPr>
        <p:spPr>
          <a:xfrm>
            <a:off x="311700" y="3121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the light we can not see (and sounds we cannot hear)</a:t>
            </a:r>
            <a:endParaRPr sz="2400"/>
          </a:p>
        </p:txBody>
      </p:sp>
      <p:sp>
        <p:nvSpPr>
          <p:cNvPr id="715" name="Google Shape;715;p76"/>
          <p:cNvSpPr txBox="1">
            <a:spLocks noGrp="1"/>
          </p:cNvSpPr>
          <p:nvPr>
            <p:ph type="body" idx="1"/>
          </p:nvPr>
        </p:nvSpPr>
        <p:spPr>
          <a:xfrm>
            <a:off x="311700" y="3527850"/>
            <a:ext cx="8520600" cy="10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students to use sensors that sense "invisible"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Infrared and Ultrasound</a:t>
            </a:r>
            <a:endParaRPr/>
          </a:p>
        </p:txBody>
      </p:sp>
      <p:pic>
        <p:nvPicPr>
          <p:cNvPr id="716" name="Google Shape;7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9501"/>
            <a:ext cx="3798201" cy="18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20" y="932625"/>
            <a:ext cx="3678475" cy="19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6"/>
          <p:cNvSpPr/>
          <p:nvPr/>
        </p:nvSpPr>
        <p:spPr>
          <a:xfrm>
            <a:off x="3293000" y="191487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76"/>
          <p:cNvSpPr/>
          <p:nvPr/>
        </p:nvSpPr>
        <p:spPr>
          <a:xfrm>
            <a:off x="6734575" y="134982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 Sensors</a:t>
            </a:r>
            <a:endParaRPr/>
          </a:p>
        </p:txBody>
      </p:sp>
      <p:sp>
        <p:nvSpPr>
          <p:cNvPr id="725" name="Google Shape;725;p77"/>
          <p:cNvSpPr txBox="1">
            <a:spLocks noGrp="1"/>
          </p:cNvSpPr>
          <p:nvPr>
            <p:ph type="body" idx="1"/>
          </p:nvPr>
        </p:nvSpPr>
        <p:spPr>
          <a:xfrm>
            <a:off x="311700" y="3936875"/>
            <a:ext cx="85206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6" name="Google Shape;7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75" y="1152425"/>
            <a:ext cx="952200" cy="9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 txBox="1"/>
          <p:nvPr/>
        </p:nvSpPr>
        <p:spPr>
          <a:xfrm>
            <a:off x="2750700" y="1152425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 Motion Sensor (Passive Infrared)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$1.40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http://www.ebay.com/itm/HC-SR501-Adjust-IR-Pyroelectric-Infrared-PIR-Motion-Sensor-Detector-Module-NEW/271638488228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725" y="2559300"/>
            <a:ext cx="1381999" cy="8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7"/>
          <p:cNvSpPr txBox="1"/>
          <p:nvPr/>
        </p:nvSpPr>
        <p:spPr>
          <a:xfrm>
            <a:off x="2801825" y="2559300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PING Sensor (Ultrasonic distance sensor)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$1.00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hlinkClick r:id="rId6"/>
              </a:rPr>
              <a:t>http://www.ebay.com/itm/1pcs-Ultrasonic-Module-HC-SR04-Distance-Measuring-Transducer-Sensor-for-Arduino-/171983646391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8"/>
          <p:cNvSpPr txBox="1">
            <a:spLocks noGrp="1"/>
          </p:cNvSpPr>
          <p:nvPr>
            <p:ph type="title"/>
          </p:nvPr>
        </p:nvSpPr>
        <p:spPr>
          <a:xfrm>
            <a:off x="311700" y="871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are real "sensors" but all can be fun</a:t>
            </a:r>
            <a:endParaRPr/>
          </a:p>
        </p:txBody>
      </p:sp>
      <p:sp>
        <p:nvSpPr>
          <p:cNvPr id="735" name="Google Shape;735;p78"/>
          <p:cNvSpPr txBox="1">
            <a:spLocks noGrp="1"/>
          </p:cNvSpPr>
          <p:nvPr>
            <p:ph type="body" idx="1"/>
          </p:nvPr>
        </p:nvSpPr>
        <p:spPr>
          <a:xfrm>
            <a:off x="311700" y="794525"/>
            <a:ext cx="39999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288925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KY-001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Temperature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Vibration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switch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KY-003 Hall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magnetic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KY-004 Key switch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KY-005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emission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KY-006 Small passive buzzer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KY-008 Laser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KY-009 3-color full-color LED SMD modules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KY-010 Optical broken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KY-011 2-color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KY-012 Active buzzer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KY-013 Temperature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KY-015 Temperature and humidity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KY-016 3-color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KY-017 Mercury open optical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KY-018 Photo resistor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KY-019 5V relay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Tilt switch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6" name="Google Shape;736;p78"/>
          <p:cNvSpPr txBox="1">
            <a:spLocks noGrp="1"/>
          </p:cNvSpPr>
          <p:nvPr>
            <p:ph type="body" idx="2"/>
          </p:nvPr>
        </p:nvSpPr>
        <p:spPr>
          <a:xfrm>
            <a:off x="4832400" y="717875"/>
            <a:ext cx="3999900" cy="42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288925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KY-021 Mini magnetic reed modules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receiver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KY-023 XY-axis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joystick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KY-024 Linear magnetic Hall sensors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KY-025 Reed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KY-026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Flame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KY-027 Magic light cup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KY-028 Temperature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KY-029 Yin Yi 2-color LED module 3MM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2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KY-031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KY-032 Obstacle avoidance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KY-033 Hunt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KY-034 Automatic flashing colorful LED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KY-035 Class Bihor magnetic sensor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KY-036 Metal touch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KY-037 Sensitive microphone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KY-038 Microphone sound sensor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KY-039 Detect the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heartbeat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0" indent="-2889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KY-040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Rotary encoder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module</a:t>
            </a:r>
            <a:endParaRPr sz="950">
              <a:solidFill>
                <a:srgbClr val="5A3696"/>
              </a:solidFill>
              <a:highlight>
                <a:srgbClr val="FFFFFF"/>
              </a:highlight>
              <a:uFill>
                <a:noFill/>
              </a:uFill>
              <a:latin typeface="Arial"/>
              <a:ea typeface="Arial"/>
              <a:cs typeface="Arial"/>
              <a:sym typeface="Arial"/>
              <a:hlinkClick r:id="rId3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75" y="1700515"/>
            <a:ext cx="4252850" cy="203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6139575" y="581325"/>
            <a:ext cx="28035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Blue Ringed Octopus</a:t>
            </a:r>
            <a:endParaRPr sz="2400"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73475" y="311600"/>
            <a:ext cx="5674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Fantastic Costumes with longer strands of LEDs!</a:t>
            </a:r>
            <a:endParaRPr b="1"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l="33647" t="25555" r="28690" b="4313"/>
          <a:stretch/>
        </p:blipFill>
        <p:spPr>
          <a:xfrm>
            <a:off x="6657675" y="1062625"/>
            <a:ext cx="1538978" cy="382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4611" y="1480238"/>
            <a:ext cx="17049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949575" y="4182625"/>
            <a:ext cx="23175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$4.30 per meter!</a:t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9"/>
          <p:cNvSpPr txBox="1">
            <a:spLocks noGrp="1"/>
          </p:cNvSpPr>
          <p:nvPr>
            <p:ph type="title"/>
          </p:nvPr>
        </p:nvSpPr>
        <p:spPr>
          <a:xfrm>
            <a:off x="311700" y="268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Stories</a:t>
            </a:r>
            <a:endParaRPr/>
          </a:p>
        </p:txBody>
      </p:sp>
      <p:sp>
        <p:nvSpPr>
          <p:cNvPr id="742" name="Google Shape;742;p79"/>
          <p:cNvSpPr txBox="1">
            <a:spLocks noGrp="1"/>
          </p:cNvSpPr>
          <p:nvPr>
            <p:ph type="body" idx="1"/>
          </p:nvPr>
        </p:nvSpPr>
        <p:spPr>
          <a:xfrm>
            <a:off x="311700" y="975825"/>
            <a:ext cx="8520600" cy="3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Costume Kit ($13.5)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Done with the Internet of Things Hackfest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LED Strip Box (Moving Rainbow)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Motor Controllers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Simple kit to move a motor forward and reverse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CoderDojo Robot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Done as advanced projects for CoderDojo students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0"/>
          <p:cNvSpPr txBox="1">
            <a:spLocks noGrp="1"/>
          </p:cNvSpPr>
          <p:nvPr>
            <p:ph type="title"/>
          </p:nvPr>
        </p:nvSpPr>
        <p:spPr>
          <a:xfrm>
            <a:off x="311700" y="2242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Beginner Projects</a:t>
            </a:r>
            <a:endParaRPr/>
          </a:p>
        </p:txBody>
      </p:sp>
      <p:sp>
        <p:nvSpPr>
          <p:cNvPr id="748" name="Google Shape;748;p80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Nightlight (photosensor and LED)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Room Alarm (PIR sensor and buzzer)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Temperature display and alarm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Tilt sensor and alarm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Simple Simon pattern replay game (4 push buttons, LEDs and optional speaker)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Motor controller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754" name="Google Shape;754;p81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 Can't Connect Using Thonny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(Upload will not work)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Drivers not installing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Mac unsigned drivers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Programs will not compile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Syntax errors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2"/>
          <p:cNvSpPr txBox="1">
            <a:spLocks noGrp="1"/>
          </p:cNvSpPr>
          <p:nvPr>
            <p:ph type="title"/>
          </p:nvPr>
        </p:nvSpPr>
        <p:spPr>
          <a:xfrm>
            <a:off x="311700" y="169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Device Manager</a:t>
            </a:r>
            <a:endParaRPr/>
          </a:p>
        </p:txBody>
      </p:sp>
      <p:sp>
        <p:nvSpPr>
          <p:cNvPr id="760" name="Google Shape;760;p82"/>
          <p:cNvSpPr txBox="1">
            <a:spLocks noGrp="1"/>
          </p:cNvSpPr>
          <p:nvPr>
            <p:ph type="body" idx="1"/>
          </p:nvPr>
        </p:nvSpPr>
        <p:spPr>
          <a:xfrm>
            <a:off x="6502250" y="1266325"/>
            <a:ext cx="2330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COM23 is the port</a:t>
            </a:r>
            <a:endParaRPr/>
          </a:p>
        </p:txBody>
      </p:sp>
      <p:sp>
        <p:nvSpPr>
          <p:cNvPr id="762" name="Google Shape;762;p82"/>
          <p:cNvSpPr/>
          <p:nvPr/>
        </p:nvSpPr>
        <p:spPr>
          <a:xfrm>
            <a:off x="506600" y="304432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82"/>
          <p:cNvSpPr/>
          <p:nvPr/>
        </p:nvSpPr>
        <p:spPr>
          <a:xfrm>
            <a:off x="2697675" y="171717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uploading to board</a:t>
            </a:r>
            <a:endParaRPr/>
          </a:p>
        </p:txBody>
      </p:sp>
      <p:sp>
        <p:nvSpPr>
          <p:cNvPr id="769" name="Google Shape;769;p83"/>
          <p:cNvSpPr txBox="1">
            <a:spLocks noGrp="1"/>
          </p:cNvSpPr>
          <p:nvPr>
            <p:ph type="body" idx="1"/>
          </p:nvPr>
        </p:nvSpPr>
        <p:spPr>
          <a:xfrm>
            <a:off x="311700" y="3620675"/>
            <a:ext cx="8520600" cy="9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the Processor and Port</a:t>
            </a:r>
            <a:endParaRPr/>
          </a:p>
        </p:txBody>
      </p:sp>
      <p:pic>
        <p:nvPicPr>
          <p:cNvPr id="770" name="Google Shape;7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2" y="1152427"/>
            <a:ext cx="8574049" cy="19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3"/>
          <p:cNvSpPr/>
          <p:nvPr/>
        </p:nvSpPr>
        <p:spPr>
          <a:xfrm>
            <a:off x="6201150" y="2560175"/>
            <a:ext cx="2879100" cy="570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2" name="Google Shape;772;p83"/>
          <p:cNvCxnSpPr/>
          <p:nvPr/>
        </p:nvCxnSpPr>
        <p:spPr>
          <a:xfrm rot="10800000" flipH="1">
            <a:off x="57624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83"/>
          <p:cNvCxnSpPr/>
          <p:nvPr/>
        </p:nvCxnSpPr>
        <p:spPr>
          <a:xfrm rot="10800000" flipH="1">
            <a:off x="71535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4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the USB on The Mac</a:t>
            </a:r>
            <a:endParaRPr/>
          </a:p>
        </p:txBody>
      </p:sp>
      <p:sp>
        <p:nvSpPr>
          <p:cNvPr id="779" name="Google Shape;779;p84"/>
          <p:cNvSpPr txBox="1">
            <a:spLocks noGrp="1"/>
          </p:cNvSpPr>
          <p:nvPr>
            <p:ph type="body" idx="1"/>
          </p:nvPr>
        </p:nvSpPr>
        <p:spPr>
          <a:xfrm>
            <a:off x="474950" y="1432849"/>
            <a:ext cx="22938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Mac…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System Report…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1" name="Google Shape;78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75" y="3559425"/>
            <a:ext cx="1123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4"/>
          <p:cNvSpPr/>
          <p:nvPr/>
        </p:nvSpPr>
        <p:spPr>
          <a:xfrm>
            <a:off x="4232475" y="4648350"/>
            <a:ext cx="9195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84"/>
          <p:cNvSpPr/>
          <p:nvPr/>
        </p:nvSpPr>
        <p:spPr>
          <a:xfrm>
            <a:off x="5860225" y="1451500"/>
            <a:ext cx="13044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84"/>
          <p:cNvSpPr/>
          <p:nvPr/>
        </p:nvSpPr>
        <p:spPr>
          <a:xfrm>
            <a:off x="1998850" y="3475238"/>
            <a:ext cx="13752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5" name="Google Shape;78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500" y="2964725"/>
            <a:ext cx="14097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7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The Rote Learner Problem</a:t>
            </a:r>
            <a:endParaRPr/>
          </a:p>
        </p:txBody>
      </p:sp>
      <p:sp>
        <p:nvSpPr>
          <p:cNvPr id="808" name="Google Shape;808;p87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carefully follow the detailed steps in SparkFun inventor's kit guide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wire is carefully connected and checked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lab "works"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Students have little understanding of what is really going on and can't build their own projects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9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Computer Science Topics</a:t>
            </a:r>
            <a:endParaRPr/>
          </a:p>
        </p:txBody>
      </p:sp>
      <p:sp>
        <p:nvSpPr>
          <p:cNvPr id="822" name="Google Shape;822;p89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Loops (for loops)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Conditional statements (if/then/else)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types (integer, float, bytes)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range conversions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0"/>
          <p:cNvSpPr txBox="1">
            <a:spLocks noGrp="1"/>
          </p:cNvSpPr>
          <p:nvPr>
            <p:ph type="title"/>
          </p:nvPr>
        </p:nvSpPr>
        <p:spPr>
          <a:xfrm>
            <a:off x="311700" y="202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debugging</a:t>
            </a:r>
            <a:endParaRPr/>
          </a:p>
        </p:txBody>
      </p:sp>
      <p:sp>
        <p:nvSpPr>
          <p:cNvPr id="828" name="Google Shape;828;p90"/>
          <p:cNvSpPr txBox="1">
            <a:spLocks noGrp="1"/>
          </p:cNvSpPr>
          <p:nvPr>
            <p:ph type="body" idx="1"/>
          </p:nvPr>
        </p:nvSpPr>
        <p:spPr>
          <a:xfrm>
            <a:off x="311700" y="910275"/>
            <a:ext cx="8520600" cy="10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Learn how to add "print" statements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the serial monitor </a:t>
            </a:r>
            <a:endParaRPr/>
          </a:p>
        </p:txBody>
      </p:sp>
      <p:cxnSp>
        <p:nvCxnSpPr>
          <p:cNvPr id="830" name="Google Shape;830;p90"/>
          <p:cNvCxnSpPr/>
          <p:nvPr/>
        </p:nvCxnSpPr>
        <p:spPr>
          <a:xfrm flipH="1">
            <a:off x="6228350" y="1220475"/>
            <a:ext cx="435900" cy="930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" y="928800"/>
            <a:ext cx="8605351" cy="35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1"/>
          <p:cNvSpPr txBox="1">
            <a:spLocks noGrp="1"/>
          </p:cNvSpPr>
          <p:nvPr>
            <p:ph type="title"/>
          </p:nvPr>
        </p:nvSpPr>
        <p:spPr>
          <a:xfrm>
            <a:off x="224200" y="2214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Addressable LED Strips (WS2812B)</a:t>
            </a:r>
            <a:endParaRPr/>
          </a:p>
        </p:txBody>
      </p:sp>
      <p:sp>
        <p:nvSpPr>
          <p:cNvPr id="837" name="Google Shape;837;p91"/>
          <p:cNvSpPr txBox="1">
            <a:spLocks noGrp="1"/>
          </p:cNvSpPr>
          <p:nvPr>
            <p:ph type="body" idx="1"/>
          </p:nvPr>
        </p:nvSpPr>
        <p:spPr>
          <a:xfrm>
            <a:off x="5415750" y="1290450"/>
            <a:ext cx="3413700" cy="315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Meter @$14.24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60 RGB LEDs/meter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$4.60 per LED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connect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Ground wire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5V power wire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wire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80999" y="154750"/>
            <a:ext cx="667294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Day at “The Works Museum”</a:t>
            </a:r>
            <a:endParaRPr dirty="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74" y="862150"/>
            <a:ext cx="6924777" cy="3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5746450" y="4348950"/>
            <a:ext cx="2928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"Hands-on" for kids 5 to 12 years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2"/>
          <p:cNvSpPr txBox="1">
            <a:spLocks noGrp="1"/>
          </p:cNvSpPr>
          <p:nvPr>
            <p:ph type="title"/>
          </p:nvPr>
        </p:nvSpPr>
        <p:spPr>
          <a:xfrm>
            <a:off x="311700" y="2505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Rainbow Labs</a:t>
            </a:r>
            <a:endParaRPr/>
          </a:p>
        </p:txBody>
      </p:sp>
      <p:sp>
        <p:nvSpPr>
          <p:cNvPr id="843" name="Google Shape;843;p92"/>
          <p:cNvSpPr txBox="1">
            <a:spLocks noGrp="1"/>
          </p:cNvSpPr>
          <p:nvPr>
            <p:ph type="body" idx="1"/>
          </p:nvPr>
        </p:nvSpPr>
        <p:spPr>
          <a:xfrm>
            <a:off x="311700" y="3208600"/>
            <a:ext cx="8520600" cy="16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fun colors and patterns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 many Computer Science concepts (loops, conditionals)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Perfect for costumes and interactive 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book with instructor's guide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http://moving-rainbow.readthedocs.org/en/latest/README/</a:t>
            </a:r>
            <a:endParaRPr/>
          </a:p>
        </p:txBody>
      </p:sp>
      <p:pic>
        <p:nvPicPr>
          <p:cNvPr id="845" name="Google Shape;84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750" y="1226499"/>
            <a:ext cx="2701601" cy="18010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6" name="Google Shape;846;p92"/>
          <p:cNvSpPr txBox="1"/>
          <p:nvPr/>
        </p:nvSpPr>
        <p:spPr>
          <a:xfrm>
            <a:off x="375000" y="2245050"/>
            <a:ext cx="16377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to connect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(three wires)</a:t>
            </a:r>
            <a:endParaRPr/>
          </a:p>
        </p:txBody>
      </p:sp>
      <p:pic>
        <p:nvPicPr>
          <p:cNvPr id="847" name="Google Shape;84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075" y="1287250"/>
            <a:ext cx="3470426" cy="21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3"/>
          <p:cNvSpPr txBox="1">
            <a:spLocks noGrp="1"/>
          </p:cNvSpPr>
          <p:nvPr>
            <p:ph type="title"/>
          </p:nvPr>
        </p:nvSpPr>
        <p:spPr>
          <a:xfrm>
            <a:off x="226325" y="210275"/>
            <a:ext cx="6902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Motors: The H-Bridge Circuit</a:t>
            </a:r>
            <a:endParaRPr/>
          </a:p>
        </p:txBody>
      </p:sp>
      <p:sp>
        <p:nvSpPr>
          <p:cNvPr id="853" name="Google Shape;853;p93"/>
          <p:cNvSpPr txBox="1">
            <a:spLocks noGrp="1"/>
          </p:cNvSpPr>
          <p:nvPr>
            <p:ph type="body" idx="1"/>
          </p:nvPr>
        </p:nvSpPr>
        <p:spPr>
          <a:xfrm>
            <a:off x="4535250" y="1212975"/>
            <a:ext cx="417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 Switch 1 and 4 for forward direction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Closes switch 2 and 3 for reverse direction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Never close S1 and S2 or S3 and S4 together (short circuit)</a:t>
            </a:r>
            <a:endParaRPr/>
          </a:p>
        </p:txBody>
      </p:sp>
      <p:pic>
        <p:nvPicPr>
          <p:cNvPr id="854" name="Google Shape;8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06" y="1157325"/>
            <a:ext cx="4011800" cy="24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>
            <a:spLocks noGrp="1"/>
          </p:cNvSpPr>
          <p:nvPr>
            <p:ph type="title"/>
          </p:nvPr>
        </p:nvSpPr>
        <p:spPr>
          <a:xfrm>
            <a:off x="311700" y="295950"/>
            <a:ext cx="35052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Driver Labs</a:t>
            </a:r>
            <a:endParaRPr/>
          </a:p>
        </p:txBody>
      </p:sp>
      <p:sp>
        <p:nvSpPr>
          <p:cNvPr id="860" name="Google Shape;860;p94"/>
          <p:cNvSpPr txBox="1">
            <a:spLocks noGrp="1"/>
          </p:cNvSpPr>
          <p:nvPr>
            <p:ph type="body" idx="1"/>
          </p:nvPr>
        </p:nvSpPr>
        <p:spPr>
          <a:xfrm>
            <a:off x="311700" y="1071575"/>
            <a:ext cx="6127800" cy="31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Based on standard low cost two motor controller chip (L293D) 40 cents each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Goal - make two motors turn forward and backward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Basis for robot movement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Once students believe they can control two wheels they are ready to build a simple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Over 75% of students that finish the motor driver lab go on to build their own robot!</a:t>
            </a:r>
            <a:endParaRPr b="1"/>
          </a:p>
        </p:txBody>
      </p:sp>
      <p:pic>
        <p:nvPicPr>
          <p:cNvPr id="861" name="Google Shape;8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925" y="2046175"/>
            <a:ext cx="1796124" cy="17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4"/>
          <p:cNvSpPr txBox="1"/>
          <p:nvPr/>
        </p:nvSpPr>
        <p:spPr>
          <a:xfrm>
            <a:off x="255125" y="4327050"/>
            <a:ext cx="686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http://www.ebay.com/itm/10Pcs-L293D-L293-Push-Pull-Four-Channel-Motor-Driver-IC-/140832908826</a:t>
            </a:r>
            <a:endParaRPr/>
          </a:p>
        </p:txBody>
      </p:sp>
      <p:pic>
        <p:nvPicPr>
          <p:cNvPr id="863" name="Google Shape;86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925" y="498027"/>
            <a:ext cx="1626400" cy="1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>
            <a:spLocks noGrp="1"/>
          </p:cNvSpPr>
          <p:nvPr>
            <p:ph type="title"/>
          </p:nvPr>
        </p:nvSpPr>
        <p:spPr>
          <a:xfrm>
            <a:off x="247675" y="146300"/>
            <a:ext cx="29643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hookup</a:t>
            </a:r>
            <a:endParaRPr/>
          </a:p>
        </p:txBody>
      </p:sp>
      <p:sp>
        <p:nvSpPr>
          <p:cNvPr id="869" name="Google Shape;869;p95"/>
          <p:cNvSpPr txBox="1">
            <a:spLocks noGrp="1"/>
          </p:cNvSpPr>
          <p:nvPr>
            <p:ph type="body" idx="1"/>
          </p:nvPr>
        </p:nvSpPr>
        <p:spPr>
          <a:xfrm>
            <a:off x="4940750" y="853700"/>
            <a:ext cx="3585600" cy="3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 to "PWM" for motor speed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H-Bridge circuit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potentiometers to change the direction and speed of two motors.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6"/>
          <p:cNvSpPr txBox="1">
            <a:spLocks noGrp="1"/>
          </p:cNvSpPr>
          <p:nvPr>
            <p:ph type="title"/>
          </p:nvPr>
        </p:nvSpPr>
        <p:spPr>
          <a:xfrm>
            <a:off x="194325" y="0"/>
            <a:ext cx="4639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Volt battery to pin 8</a:t>
            </a:r>
            <a:endParaRPr/>
          </a:p>
        </p:txBody>
      </p:sp>
      <p:sp>
        <p:nvSpPr>
          <p:cNvPr id="876" name="Google Shape;876;p96"/>
          <p:cNvSpPr txBox="1">
            <a:spLocks noGrp="1"/>
          </p:cNvSpPr>
          <p:nvPr>
            <p:ph type="body" idx="1"/>
          </p:nvPr>
        </p:nvSpPr>
        <p:spPr>
          <a:xfrm>
            <a:off x="4887400" y="1266325"/>
            <a:ext cx="39450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7" name="Google Shape;87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925"/>
            <a:ext cx="8021551" cy="4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6"/>
          <p:cNvSpPr txBox="1"/>
          <p:nvPr/>
        </p:nvSpPr>
        <p:spPr>
          <a:xfrm>
            <a:off x="4780725" y="4428500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 8</a:t>
            </a:r>
            <a:endParaRPr/>
          </a:p>
        </p:txBody>
      </p:sp>
      <p:cxnSp>
        <p:nvCxnSpPr>
          <p:cNvPr id="879" name="Google Shape;879;p96"/>
          <p:cNvCxnSpPr/>
          <p:nvPr/>
        </p:nvCxnSpPr>
        <p:spPr>
          <a:xfrm rot="10800000">
            <a:off x="4439350" y="3628225"/>
            <a:ext cx="533400" cy="843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0" name="Google Shape;880;p96"/>
          <p:cNvSpPr txBox="1"/>
          <p:nvPr/>
        </p:nvSpPr>
        <p:spPr>
          <a:xfrm>
            <a:off x="1107775" y="3004675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Volts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5" y="1113850"/>
            <a:ext cx="8378601" cy="3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7"/>
          <p:cNvSpPr txBox="1">
            <a:spLocks noGrp="1"/>
          </p:cNvSpPr>
          <p:nvPr>
            <p:ph type="title"/>
          </p:nvPr>
        </p:nvSpPr>
        <p:spPr>
          <a:xfrm>
            <a:off x="148425" y="138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CoderDojo Robot Labs</a:t>
            </a:r>
            <a:endParaRPr/>
          </a:p>
        </p:txBody>
      </p:sp>
      <p:sp>
        <p:nvSpPr>
          <p:cNvPr id="887" name="Google Shape;887;p97"/>
          <p:cNvSpPr txBox="1">
            <a:spLocks noGrp="1"/>
          </p:cNvSpPr>
          <p:nvPr>
            <p:ph type="body" idx="1"/>
          </p:nvPr>
        </p:nvSpPr>
        <p:spPr>
          <a:xfrm>
            <a:off x="4121550" y="786675"/>
            <a:ext cx="4894500" cy="351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Collision avoidance robot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as advanced labs for CoderDojo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use kits at CoderDojo and then purchase their own for around $35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Totally open design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breadboards on the top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change and add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Includes addressable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Arduino Nano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8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the steps small </a:t>
            </a:r>
            <a:endParaRPr/>
          </a:p>
        </p:txBody>
      </p:sp>
      <p:sp>
        <p:nvSpPr>
          <p:cNvPr id="893" name="Google Shape;893;p98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Don't add too much complexity too fast</a:t>
            </a:r>
            <a:endParaRPr/>
          </a:p>
        </p:txBody>
      </p:sp>
      <p:sp>
        <p:nvSpPr>
          <p:cNvPr id="894" name="Google Shape;894;p98"/>
          <p:cNvSpPr/>
          <p:nvPr/>
        </p:nvSpPr>
        <p:spPr>
          <a:xfrm>
            <a:off x="4837350" y="3070025"/>
            <a:ext cx="30507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sp>
        <p:nvSpPr>
          <p:cNvPr id="895" name="Google Shape;895;p98"/>
          <p:cNvSpPr/>
          <p:nvPr/>
        </p:nvSpPr>
        <p:spPr>
          <a:xfrm>
            <a:off x="2507625" y="2059325"/>
            <a:ext cx="10389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</a:t>
            </a:r>
            <a:endParaRPr/>
          </a:p>
        </p:txBody>
      </p:sp>
      <p:sp>
        <p:nvSpPr>
          <p:cNvPr id="896" name="Google Shape;896;p98"/>
          <p:cNvSpPr/>
          <p:nvPr/>
        </p:nvSpPr>
        <p:spPr>
          <a:xfrm>
            <a:off x="1000125" y="3070025"/>
            <a:ext cx="25464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Breadboarding</a:t>
            </a:r>
            <a:endParaRPr/>
          </a:p>
        </p:txBody>
      </p:sp>
      <p:sp>
        <p:nvSpPr>
          <p:cNvPr id="897" name="Google Shape;897;p98"/>
          <p:cNvSpPr/>
          <p:nvPr/>
        </p:nvSpPr>
        <p:spPr>
          <a:xfrm>
            <a:off x="1561425" y="2733125"/>
            <a:ext cx="1985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</a:t>
            </a:r>
            <a:endParaRPr/>
          </a:p>
        </p:txBody>
      </p:sp>
      <p:sp>
        <p:nvSpPr>
          <p:cNvPr id="898" name="Google Shape;898;p98"/>
          <p:cNvSpPr/>
          <p:nvPr/>
        </p:nvSpPr>
        <p:spPr>
          <a:xfrm>
            <a:off x="2122725" y="2396225"/>
            <a:ext cx="1423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Blink</a:t>
            </a:r>
            <a:endParaRPr/>
          </a:p>
        </p:txBody>
      </p:sp>
      <p:sp>
        <p:nvSpPr>
          <p:cNvPr id="899" name="Google Shape;899;p98"/>
          <p:cNvSpPr/>
          <p:nvPr/>
        </p:nvSpPr>
        <p:spPr>
          <a:xfrm>
            <a:off x="5102000" y="2733125"/>
            <a:ext cx="2786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900" name="Google Shape;900;p98"/>
          <p:cNvSpPr/>
          <p:nvPr/>
        </p:nvSpPr>
        <p:spPr>
          <a:xfrm>
            <a:off x="5693225" y="815525"/>
            <a:ext cx="2194800" cy="19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LAB</a:t>
            </a:r>
            <a:endParaRPr/>
          </a:p>
        </p:txBody>
      </p:sp>
      <p:sp>
        <p:nvSpPr>
          <p:cNvPr id="901" name="Google Shape;901;p98"/>
          <p:cNvSpPr/>
          <p:nvPr/>
        </p:nvSpPr>
        <p:spPr>
          <a:xfrm>
            <a:off x="2767800" y="1722425"/>
            <a:ext cx="778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>
            <a:spLocks noGrp="1"/>
          </p:cNvSpPr>
          <p:nvPr>
            <p:ph type="title"/>
          </p:nvPr>
        </p:nvSpPr>
        <p:spPr>
          <a:xfrm>
            <a:off x="240974" y="192375"/>
            <a:ext cx="3416625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MicroPython Kits</a:t>
            </a:r>
            <a:endParaRPr dirty="0"/>
          </a:p>
        </p:txBody>
      </p:sp>
      <p:sp>
        <p:nvSpPr>
          <p:cNvPr id="907" name="Google Shape;907;p99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Electronics kits - breadboarding basics $5/kits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Basic MicroPython kits - $25-$110 /kits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LED kits - $10 to $40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Robot kits - $40 to $300</a:t>
            </a:r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0"/>
          <p:cNvSpPr txBox="1">
            <a:spLocks noGrp="1"/>
          </p:cNvSpPr>
          <p:nvPr>
            <p:ph type="title"/>
          </p:nvPr>
        </p:nvSpPr>
        <p:spPr>
          <a:xfrm>
            <a:off x="311700" y="150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Breadboard Kit</a:t>
            </a:r>
            <a:endParaRPr/>
          </a:p>
        </p:txBody>
      </p:sp>
      <p:sp>
        <p:nvSpPr>
          <p:cNvPr id="913" name="Google Shape;913;p100"/>
          <p:cNvSpPr txBox="1">
            <a:spLocks noGrp="1"/>
          </p:cNvSpPr>
          <p:nvPr>
            <p:ph type="body" idx="1"/>
          </p:nvPr>
        </p:nvSpPr>
        <p:spPr>
          <a:xfrm>
            <a:off x="311700" y="903150"/>
            <a:ext cx="4155300" cy="19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400 tie breadboard ($1.20)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Battery case or wall-transformer ($2-$4)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Jumpers (&lt; $1)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10 Resistors (&lt; 50 cents)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10 LEDs (&lt; $1)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Optional Motor (&lt; $2)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Optional Potentiometer (&lt; $1)</a:t>
            </a:r>
            <a:endParaRPr sz="1400"/>
          </a:p>
        </p:txBody>
      </p:sp>
      <p:sp>
        <p:nvSpPr>
          <p:cNvPr id="914" name="Google Shape;914;p100"/>
          <p:cNvSpPr txBox="1"/>
          <p:nvPr/>
        </p:nvSpPr>
        <p:spPr>
          <a:xfrm>
            <a:off x="473550" y="2732875"/>
            <a:ext cx="39141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 Raspberry Pi needed! No PC Needed!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Builds the foundation for all future Arduino labs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 students build fine-motor skills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setup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soldering required for motors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Google: "Breadboard starter kit"</a:t>
            </a:r>
            <a:endParaRPr dirty="0"/>
          </a:p>
        </p:txBody>
      </p:sp>
      <p:pic>
        <p:nvPicPr>
          <p:cNvPr id="915" name="Google Shape;91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175" y="510525"/>
            <a:ext cx="2061375" cy="164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525" y="2507350"/>
            <a:ext cx="2061384" cy="19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00"/>
          <p:cNvSpPr txBox="1"/>
          <p:nvPr/>
        </p:nvSpPr>
        <p:spPr>
          <a:xfrm>
            <a:off x="473550" y="44450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http://</a:t>
            </a:r>
            <a:r>
              <a:rPr lang="en" sz="1000" dirty="0" err="1"/>
              <a:t>www.ebay.com</a:t>
            </a:r>
            <a:r>
              <a:rPr lang="en" sz="1000" dirty="0"/>
              <a:t>/</a:t>
            </a:r>
            <a:r>
              <a:rPr lang="en" sz="1000" dirty="0" err="1"/>
              <a:t>itm</a:t>
            </a:r>
            <a:r>
              <a:rPr lang="en" sz="1000" dirty="0"/>
              <a:t>/BreadBoard-Starter-Kit-Power-Supply-Module-Resistors-Wires-more-/171924251290</a:t>
            </a:r>
            <a:endParaRPr sz="1000" dirty="0"/>
          </a:p>
        </p:txBody>
      </p:sp>
      <p:sp>
        <p:nvSpPr>
          <p:cNvPr id="918" name="Google Shape;918;p100"/>
          <p:cNvSpPr txBox="1"/>
          <p:nvPr/>
        </p:nvSpPr>
        <p:spPr>
          <a:xfrm>
            <a:off x="7196450" y="445025"/>
            <a:ext cx="18744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$25 Kit</a:t>
            </a:r>
            <a:endParaRPr/>
          </a:p>
        </p:txBody>
      </p:sp>
      <p:sp>
        <p:nvSpPr>
          <p:cNvPr id="920" name="Google Shape;920;p100"/>
          <p:cNvSpPr txBox="1"/>
          <p:nvPr/>
        </p:nvSpPr>
        <p:spPr>
          <a:xfrm>
            <a:off x="5031175" y="2840850"/>
            <a:ext cx="1515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$10 Kit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1"/>
          <p:cNvSpPr txBox="1">
            <a:spLocks noGrp="1"/>
          </p:cNvSpPr>
          <p:nvPr>
            <p:ph type="title"/>
          </p:nvPr>
        </p:nvSpPr>
        <p:spPr>
          <a:xfrm>
            <a:off x="311700" y="261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$15 Kit </a:t>
            </a:r>
            <a:endParaRPr/>
          </a:p>
        </p:txBody>
      </p:sp>
      <p:sp>
        <p:nvSpPr>
          <p:cNvPr id="926" name="Google Shape;926;p101"/>
          <p:cNvSpPr txBox="1">
            <a:spLocks noGrp="1"/>
          </p:cNvSpPr>
          <p:nvPr>
            <p:ph type="body" idx="1"/>
          </p:nvPr>
        </p:nvSpPr>
        <p:spPr>
          <a:xfrm>
            <a:off x="311700" y="4027775"/>
            <a:ext cx="852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http://www.ebay.com/itm/Basic-Electronic-Component-Kits-Breadboard-Resistors-Power-Supply-Module-J0JF/141832343887</a:t>
            </a:r>
            <a:endParaRPr/>
          </a:p>
        </p:txBody>
      </p:sp>
      <p:pic>
        <p:nvPicPr>
          <p:cNvPr id="927" name="Google Shape;92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25" y="1026475"/>
            <a:ext cx="4431326" cy="29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01"/>
          <p:cNvSpPr txBox="1"/>
          <p:nvPr/>
        </p:nvSpPr>
        <p:spPr>
          <a:xfrm>
            <a:off x="4942700" y="1026475"/>
            <a:ext cx="32133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$15.00 US with shipping from China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 teach basics of breadboarding, power, conductivity, resistors, LEDs, potentiometers, and buttons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Excellent preparation for Arduino labs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Donkey Car Movement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311700" y="3741750"/>
            <a:ext cx="85206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2,500 members in Oakland CA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Hundreds of people at a events racing their "AI" cars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025" y="536125"/>
            <a:ext cx="3046032" cy="228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0" y="1304825"/>
            <a:ext cx="4090257" cy="22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2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item on e-Bay</a:t>
            </a:r>
            <a:endParaRPr/>
          </a:p>
        </p:txBody>
      </p:sp>
      <p:sp>
        <p:nvSpPr>
          <p:cNvPr id="934" name="Google Shape;934;p102"/>
          <p:cNvSpPr txBox="1">
            <a:spLocks noGrp="1"/>
          </p:cNvSpPr>
          <p:nvPr>
            <p:ph type="body" idx="1"/>
          </p:nvPr>
        </p:nvSpPr>
        <p:spPr>
          <a:xfrm>
            <a:off x="311700" y="3738975"/>
            <a:ext cx="8520600" cy="8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 to select "</a:t>
            </a:r>
            <a:r>
              <a:rPr lang="en" b="1"/>
              <a:t>Buy It Now</a:t>
            </a:r>
            <a:r>
              <a:rPr lang="en"/>
              <a:t>" and Sort by "</a:t>
            </a:r>
            <a:r>
              <a:rPr lang="en" b="1"/>
              <a:t>Price + Shipping: lowest first</a:t>
            </a:r>
            <a:r>
              <a:rPr lang="en"/>
              <a:t>"</a:t>
            </a:r>
            <a:endParaRPr/>
          </a:p>
        </p:txBody>
      </p:sp>
      <p:pic>
        <p:nvPicPr>
          <p:cNvPr id="935" name="Google Shape;9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25" y="1249663"/>
            <a:ext cx="6664249" cy="2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03"/>
          <p:cNvSpPr txBox="1">
            <a:spLocks noGrp="1"/>
          </p:cNvSpPr>
          <p:nvPr>
            <p:ph type="title"/>
          </p:nvPr>
        </p:nvSpPr>
        <p:spPr>
          <a:xfrm>
            <a:off x="311700" y="2828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 vs. Little Bits</a:t>
            </a:r>
            <a:endParaRPr/>
          </a:p>
        </p:txBody>
      </p:sp>
      <p:sp>
        <p:nvSpPr>
          <p:cNvPr id="941" name="Google Shape;941;p103"/>
          <p:cNvSpPr txBox="1">
            <a:spLocks noGrp="1"/>
          </p:cNvSpPr>
          <p:nvPr>
            <p:ph type="body" idx="1"/>
          </p:nvPr>
        </p:nvSpPr>
        <p:spPr>
          <a:xfrm>
            <a:off x="311700" y="3681775"/>
            <a:ext cx="85206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LEDs with resistors QTY 100 for $2.00 (2 cents each) but requires fine motor skills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b="1"/>
              <a:t>Little Bits</a:t>
            </a:r>
            <a:r>
              <a:rPr lang="en" sz="1400"/>
              <a:t> sells a Single LED for $10.00.  Great for students that don't yet have fine motor skills...but does not teach breadboarding/debugging skills.</a:t>
            </a:r>
            <a:endParaRPr sz="1400"/>
          </a:p>
        </p:txBody>
      </p:sp>
      <p:pic>
        <p:nvPicPr>
          <p:cNvPr id="942" name="Google Shape;94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376" y="1152425"/>
            <a:ext cx="1904100" cy="21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00" y="912325"/>
            <a:ext cx="5878376" cy="25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4"/>
          <p:cNvSpPr txBox="1">
            <a:spLocks noGrp="1"/>
          </p:cNvSpPr>
          <p:nvPr>
            <p:ph type="title"/>
          </p:nvPr>
        </p:nvSpPr>
        <p:spPr>
          <a:xfrm>
            <a:off x="311700" y="149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SparkFun Inventor's Kit</a:t>
            </a:r>
            <a:endParaRPr/>
          </a:p>
        </p:txBody>
      </p:sp>
      <p:sp>
        <p:nvSpPr>
          <p:cNvPr id="949" name="Google Shape;949;p104"/>
          <p:cNvSpPr txBox="1">
            <a:spLocks noGrp="1"/>
          </p:cNvSpPr>
          <p:nvPr>
            <p:ph type="body" idx="1"/>
          </p:nvPr>
        </p:nvSpPr>
        <p:spPr>
          <a:xfrm>
            <a:off x="3418800" y="1205100"/>
            <a:ext cx="5362500" cy="3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in many CoderDojo labs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Arduino mentors now familiar with these kits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selection of parts and excellent printed guidebook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Redboard Version 3.2 list price is $99.00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(Add $10 for Genuine Arduino from Italy)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soldering required to use base kit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Soldering is used to reinforce and repair motors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parts moved to a separate bin</a:t>
            </a:r>
            <a:endParaRPr/>
          </a:p>
        </p:txBody>
      </p:sp>
      <p:pic>
        <p:nvPicPr>
          <p:cNvPr id="950" name="Google Shape;95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892974"/>
            <a:ext cx="2959549" cy="2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5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 Guide and Case</a:t>
            </a:r>
            <a:endParaRPr/>
          </a:p>
        </p:txBody>
      </p:sp>
      <p:sp>
        <p:nvSpPr>
          <p:cNvPr id="956" name="Google Shape;956;p105"/>
          <p:cNvSpPr txBox="1">
            <a:spLocks noGrp="1"/>
          </p:cNvSpPr>
          <p:nvPr>
            <p:ph type="body" idx="1"/>
          </p:nvPr>
        </p:nvSpPr>
        <p:spPr>
          <a:xfrm>
            <a:off x="311700" y="4031125"/>
            <a:ext cx="8520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SIK Guide and Case and reinforced cable ties on motors</a:t>
            </a:r>
            <a:endParaRPr/>
          </a:p>
        </p:txBody>
      </p:sp>
      <p:pic>
        <p:nvPicPr>
          <p:cNvPr id="957" name="Google Shape;95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00" y="1214425"/>
            <a:ext cx="2051275" cy="20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975" y="1214413"/>
            <a:ext cx="2317300" cy="23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45" y="1066800"/>
            <a:ext cx="1738175" cy="20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6"/>
          <p:cNvSpPr txBox="1">
            <a:spLocks noGrp="1"/>
          </p:cNvSpPr>
          <p:nvPr>
            <p:ph type="title"/>
          </p:nvPr>
        </p:nvSpPr>
        <p:spPr>
          <a:xfrm>
            <a:off x="235125" y="212600"/>
            <a:ext cx="2452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16hertz Kits </a:t>
            </a:r>
            <a:endParaRPr/>
          </a:p>
        </p:txBody>
      </p:sp>
      <p:sp>
        <p:nvSpPr>
          <p:cNvPr id="965" name="Google Shape;965;p106"/>
          <p:cNvSpPr txBox="1">
            <a:spLocks noGrp="1"/>
          </p:cNvSpPr>
          <p:nvPr>
            <p:ph type="body" idx="1"/>
          </p:nvPr>
        </p:nvSpPr>
        <p:spPr>
          <a:xfrm>
            <a:off x="4437450" y="647250"/>
            <a:ext cx="4219500" cy="1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value! $25.00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20 minutes of soldering for each kit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Larger servo, relay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 written guide</a:t>
            </a:r>
            <a:endParaRPr/>
          </a:p>
        </p:txBody>
      </p:sp>
      <p:pic>
        <p:nvPicPr>
          <p:cNvPr id="966" name="Google Shape;9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6" y="1173377"/>
            <a:ext cx="3894423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6"/>
          <p:cNvSpPr txBox="1"/>
          <p:nvPr/>
        </p:nvSpPr>
        <p:spPr>
          <a:xfrm>
            <a:off x="1000125" y="4633225"/>
            <a:ext cx="6990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http://www.16hertz.com/product/16hertz-uno-r3-beginner-kit-arduino-compatible/</a:t>
            </a:r>
            <a:endParaRPr/>
          </a:p>
        </p:txBody>
      </p:sp>
      <p:pic>
        <p:nvPicPr>
          <p:cNvPr id="968" name="Google Shape;96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99" y="2586400"/>
            <a:ext cx="1240500" cy="18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7"/>
          <p:cNvSpPr txBox="1">
            <a:spLocks noGrp="1"/>
          </p:cNvSpPr>
          <p:nvPr>
            <p:ph type="title"/>
          </p:nvPr>
        </p:nvSpPr>
        <p:spPr>
          <a:xfrm>
            <a:off x="311700" y="176200"/>
            <a:ext cx="25785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 Sensors Kit</a:t>
            </a:r>
            <a:endParaRPr/>
          </a:p>
        </p:txBody>
      </p:sp>
      <p:sp>
        <p:nvSpPr>
          <p:cNvPr id="974" name="Google Shape;974;p107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http://www.ebay.com/itm/Pro-Compatible-37-in-1-Sensor-Modules-Kit-Arduino-Ultimate-MCU-User-Free-Case-/141772914818</a:t>
            </a:r>
            <a:endParaRPr sz="1000"/>
          </a:p>
        </p:txBody>
      </p:sp>
      <p:pic>
        <p:nvPicPr>
          <p:cNvPr id="975" name="Google Shape;97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440525" cy="24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07"/>
          <p:cNvSpPr txBox="1"/>
          <p:nvPr/>
        </p:nvSpPr>
        <p:spPr>
          <a:xfrm>
            <a:off x="4120925" y="1152425"/>
            <a:ext cx="4598700" cy="2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37 Sensors for $27.00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Variety of devices (not all sensors) for under $1/device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Kit comes with no instructions and the contents frequently change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Many examples of how to use each device on the Internet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Remove any "mercury" switches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8"/>
          <p:cNvSpPr txBox="1">
            <a:spLocks noGrp="1"/>
          </p:cNvSpPr>
          <p:nvPr>
            <p:ph type="title"/>
          </p:nvPr>
        </p:nvSpPr>
        <p:spPr>
          <a:xfrm>
            <a:off x="311700" y="253025"/>
            <a:ext cx="1901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Kit</a:t>
            </a:r>
            <a:endParaRPr/>
          </a:p>
        </p:txBody>
      </p:sp>
      <p:sp>
        <p:nvSpPr>
          <p:cNvPr id="982" name="Google Shape;982;p108"/>
          <p:cNvSpPr txBox="1">
            <a:spLocks noGrp="1"/>
          </p:cNvSpPr>
          <p:nvPr>
            <p:ph type="body" idx="1"/>
          </p:nvPr>
        </p:nvSpPr>
        <p:spPr>
          <a:xfrm>
            <a:off x="5204125" y="998825"/>
            <a:ext cx="3638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$35 in parts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Ping sensor on mini-breadboard to detect objects in front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Nano on a breadboard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LED strip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L293D Motor Driver</a:t>
            </a:r>
            <a:endParaRPr/>
          </a:p>
        </p:txBody>
      </p:sp>
      <p:pic>
        <p:nvPicPr>
          <p:cNvPr id="983" name="Google Shape;98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8823"/>
            <a:ext cx="4737299" cy="314586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8"/>
          <p:cNvSpPr txBox="1"/>
          <p:nvPr/>
        </p:nvSpPr>
        <p:spPr>
          <a:xfrm>
            <a:off x="353675" y="430477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https://www.gitbook.com/book/dmccreary/coderdojo-robots/details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09"/>
          <p:cNvPicPr preferRelativeResize="0"/>
          <p:nvPr/>
        </p:nvPicPr>
        <p:blipFill rotWithShape="1">
          <a:blip r:embed="rId3">
            <a:alphaModFix/>
          </a:blip>
          <a:srcRect l="17976" r="20356"/>
          <a:stretch/>
        </p:blipFill>
        <p:spPr>
          <a:xfrm>
            <a:off x="5413925" y="1434600"/>
            <a:ext cx="1204275" cy="15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9"/>
          <p:cNvSpPr txBox="1">
            <a:spLocks noGrp="1"/>
          </p:cNvSpPr>
          <p:nvPr>
            <p:ph type="title"/>
          </p:nvPr>
        </p:nvSpPr>
        <p:spPr>
          <a:xfrm>
            <a:off x="311700" y="359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Robots: mBot, MIP, Gizmo</a:t>
            </a:r>
            <a:endParaRPr/>
          </a:p>
        </p:txBody>
      </p:sp>
      <p:sp>
        <p:nvSpPr>
          <p:cNvPr id="991" name="Google Shape;991;p109"/>
          <p:cNvSpPr txBox="1">
            <a:spLocks noGrp="1"/>
          </p:cNvSpPr>
          <p:nvPr>
            <p:ph type="body" idx="1"/>
          </p:nvPr>
        </p:nvSpPr>
        <p:spPr>
          <a:xfrm>
            <a:off x="3005275" y="4184600"/>
            <a:ext cx="2227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Cozmo - $179.00</a:t>
            </a:r>
            <a:endParaRPr b="1"/>
          </a:p>
        </p:txBody>
      </p:sp>
      <p:pic>
        <p:nvPicPr>
          <p:cNvPr id="992" name="Google Shape;99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50" y="2883350"/>
            <a:ext cx="2479500" cy="17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09"/>
          <p:cNvSpPr txBox="1">
            <a:spLocks noGrp="1"/>
          </p:cNvSpPr>
          <p:nvPr>
            <p:ph type="body" idx="1"/>
          </p:nvPr>
        </p:nvSpPr>
        <p:spPr>
          <a:xfrm>
            <a:off x="4806478" y="2817200"/>
            <a:ext cx="26856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Coder MIP - $79.00</a:t>
            </a:r>
            <a:endParaRPr b="1"/>
          </a:p>
        </p:txBody>
      </p:sp>
      <p:pic>
        <p:nvPicPr>
          <p:cNvPr id="994" name="Google Shape;99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00" y="1193125"/>
            <a:ext cx="1810149" cy="13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9"/>
          <p:cNvSpPr txBox="1">
            <a:spLocks noGrp="1"/>
          </p:cNvSpPr>
          <p:nvPr>
            <p:ph type="body" idx="1"/>
          </p:nvPr>
        </p:nvSpPr>
        <p:spPr>
          <a:xfrm>
            <a:off x="2710113" y="1577925"/>
            <a:ext cx="2227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mBot - $99.00</a:t>
            </a:r>
            <a:endParaRPr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0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2315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MicroCenter</a:t>
            </a:r>
            <a:endParaRPr/>
          </a:p>
        </p:txBody>
      </p:sp>
      <p:sp>
        <p:nvSpPr>
          <p:cNvPr id="1001" name="Google Shape;1001;p110"/>
          <p:cNvSpPr txBox="1">
            <a:spLocks noGrp="1"/>
          </p:cNvSpPr>
          <p:nvPr>
            <p:ph type="body" idx="1"/>
          </p:nvPr>
        </p:nvSpPr>
        <p:spPr>
          <a:xfrm>
            <a:off x="5002025" y="1266325"/>
            <a:ext cx="3830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Carry in-house brand Arduino for $9.99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selection of kits and sensors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2-3 times eBay "best prices"</a:t>
            </a:r>
            <a:endParaRPr/>
          </a:p>
        </p:txBody>
      </p:sp>
      <p:pic>
        <p:nvPicPr>
          <p:cNvPr id="1002" name="Google Shape;100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99" y="1203175"/>
            <a:ext cx="3914874" cy="30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1"/>
          <p:cNvSpPr txBox="1">
            <a:spLocks noGrp="1"/>
          </p:cNvSpPr>
          <p:nvPr>
            <p:ph type="title"/>
          </p:nvPr>
        </p:nvSpPr>
        <p:spPr>
          <a:xfrm>
            <a:off x="180325" y="151950"/>
            <a:ext cx="3932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Volunteers</a:t>
            </a:r>
            <a:endParaRPr/>
          </a:p>
        </p:txBody>
      </p:sp>
      <p:sp>
        <p:nvSpPr>
          <p:cNvPr id="1008" name="Google Shape;1008;p111"/>
          <p:cNvSpPr txBox="1">
            <a:spLocks noGrp="1"/>
          </p:cNvSpPr>
          <p:nvPr>
            <p:ph type="body" idx="1"/>
          </p:nvPr>
        </p:nvSpPr>
        <p:spPr>
          <a:xfrm>
            <a:off x="261175" y="859350"/>
            <a:ext cx="8520600" cy="17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parents that may have some programming or electrical knowledge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Find a parent or mentor to solder broken parts and put solid wire pins on components that are hard for small fingers</a:t>
            </a:r>
            <a:endParaRPr/>
          </a:p>
        </p:txBody>
      </p:sp>
      <p:pic>
        <p:nvPicPr>
          <p:cNvPr id="1009" name="Google Shape;100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25" y="2536301"/>
            <a:ext cx="2377349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11"/>
          <p:cNvSpPr txBox="1"/>
          <p:nvPr/>
        </p:nvSpPr>
        <p:spPr>
          <a:xfrm>
            <a:off x="960000" y="3860150"/>
            <a:ext cx="2738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kits - no working motors</a:t>
            </a:r>
            <a:endParaRPr/>
          </a:p>
        </p:txBody>
      </p:sp>
      <p:pic>
        <p:nvPicPr>
          <p:cNvPr id="1011" name="Google Shape;101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50" y="2584050"/>
            <a:ext cx="2254453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1"/>
          <p:cNvSpPr txBox="1"/>
          <p:nvPr/>
        </p:nvSpPr>
        <p:spPr>
          <a:xfrm>
            <a:off x="4517950" y="3860150"/>
            <a:ext cx="36204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hours of soldering - 10 working motors</a:t>
            </a:r>
            <a:endParaRPr/>
          </a:p>
        </p:txBody>
      </p:sp>
      <p:sp>
        <p:nvSpPr>
          <p:cNvPr id="1013" name="Google Shape;1013;p111"/>
          <p:cNvSpPr txBox="1"/>
          <p:nvPr/>
        </p:nvSpPr>
        <p:spPr>
          <a:xfrm>
            <a:off x="3951100" y="4464300"/>
            <a:ext cx="4830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http://datadictionary.blogspot.com/2014/10/motors-for-arduino-labs.html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FaceBot and Amazon Deep Racer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l="14856" r="18069"/>
          <a:stretch/>
        </p:blipFill>
        <p:spPr>
          <a:xfrm>
            <a:off x="825225" y="1304825"/>
            <a:ext cx="3264529" cy="29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l="10880" r="5939" b="7749"/>
          <a:stretch/>
        </p:blipFill>
        <p:spPr>
          <a:xfrm>
            <a:off x="4849575" y="1304825"/>
            <a:ext cx="3866125" cy="29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057375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$37</a:t>
            </a:r>
            <a:endParaRPr sz="2400" b="1"/>
          </a:p>
        </p:txBody>
      </p:sp>
      <p:sp>
        <p:nvSpPr>
          <p:cNvPr id="154" name="Google Shape;154;p23"/>
          <p:cNvSpPr txBox="1"/>
          <p:nvPr/>
        </p:nvSpPr>
        <p:spPr>
          <a:xfrm>
            <a:off x="6132400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$399</a:t>
            </a:r>
            <a:endParaRPr sz="2400" b="1"/>
          </a:p>
        </p:txBody>
      </p:sp>
      <p:cxnSp>
        <p:nvCxnSpPr>
          <p:cNvPr id="155" name="Google Shape;155;p23"/>
          <p:cNvCxnSpPr>
            <a:endCxn id="156" idx="1"/>
          </p:cNvCxnSpPr>
          <p:nvPr/>
        </p:nvCxnSpPr>
        <p:spPr>
          <a:xfrm rot="10800000" flipH="1">
            <a:off x="6132400" y="4504475"/>
            <a:ext cx="949500" cy="15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3"/>
          <p:cNvSpPr txBox="1"/>
          <p:nvPr/>
        </p:nvSpPr>
        <p:spPr>
          <a:xfrm>
            <a:off x="7081900" y="4295075"/>
            <a:ext cx="9495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$249</a:t>
            </a:r>
            <a:endParaRPr sz="2400"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2"/>
          <p:cNvSpPr txBox="1">
            <a:spLocks noGrp="1"/>
          </p:cNvSpPr>
          <p:nvPr>
            <p:ph type="title"/>
          </p:nvPr>
        </p:nvSpPr>
        <p:spPr>
          <a:xfrm>
            <a:off x="257075" y="212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how students make "connections"</a:t>
            </a:r>
            <a:endParaRPr/>
          </a:p>
        </p:txBody>
      </p:sp>
      <p:sp>
        <p:nvSpPr>
          <p:cNvPr id="1019" name="Google Shape;1019;p112"/>
          <p:cNvSpPr txBox="1">
            <a:spLocks noGrp="1"/>
          </p:cNvSpPr>
          <p:nvPr>
            <p:ph type="body" idx="1"/>
          </p:nvPr>
        </p:nvSpPr>
        <p:spPr>
          <a:xfrm>
            <a:off x="311700" y="3861450"/>
            <a:ext cx="85206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plenty of 22 gauge solid wire, jumper wires of various lengths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Add heat shrink around ends</a:t>
            </a:r>
            <a:endParaRPr/>
          </a:p>
        </p:txBody>
      </p:sp>
      <p:pic>
        <p:nvPicPr>
          <p:cNvPr id="1020" name="Google Shape;102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400" y="1413100"/>
            <a:ext cx="25908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77" y="1150187"/>
            <a:ext cx="1290050" cy="12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23725"/>
            <a:ext cx="2132700" cy="15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49" y="2714074"/>
            <a:ext cx="2091699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4355" y="2440239"/>
            <a:ext cx="1502550" cy="116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3"/>
          <p:cNvSpPr txBox="1">
            <a:spLocks noGrp="1"/>
          </p:cNvSpPr>
          <p:nvPr>
            <p:ph type="title"/>
          </p:nvPr>
        </p:nvSpPr>
        <p:spPr>
          <a:xfrm>
            <a:off x="246025" y="182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Mentors are critical for overcoming frustration</a:t>
            </a:r>
            <a:endParaRPr/>
          </a:p>
        </p:txBody>
      </p:sp>
      <p:sp>
        <p:nvSpPr>
          <p:cNvPr id="1030" name="Google Shape;1030;p113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Problem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Many kids hit "the wall" when they can't get a project to work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New students can easily get frustrated and quit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Parents purchase expensive Arduino kits and they go unused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The Solution: develop mentor programs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Try CoderDojoTC (every other Saturday at the U of M)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Keep students from thinking that Arduino is frustrating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good mentor will keep challenging the students</a:t>
            </a:r>
            <a:endParaRPr sz="18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14"/>
          <p:cNvSpPr txBox="1">
            <a:spLocks noGrp="1"/>
          </p:cNvSpPr>
          <p:nvPr>
            <p:ph type="title"/>
          </p:nvPr>
        </p:nvSpPr>
        <p:spPr>
          <a:xfrm>
            <a:off x="235100" y="204275"/>
            <a:ext cx="63660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Student / Book / Box / Mentor Relationship Analysis</a:t>
            </a:r>
            <a:endParaRPr sz="2400"/>
          </a:p>
        </p:txBody>
      </p:sp>
      <p:sp>
        <p:nvSpPr>
          <p:cNvPr id="1036" name="Google Shape;1036;p114"/>
          <p:cNvSpPr txBox="1">
            <a:spLocks noGrp="1"/>
          </p:cNvSpPr>
          <p:nvPr>
            <p:ph type="body" idx="1"/>
          </p:nvPr>
        </p:nvSpPr>
        <p:spPr>
          <a:xfrm>
            <a:off x="311700" y="4552550"/>
            <a:ext cx="8520600" cy="3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Focus analysis on the six key relationships and the break/fix cycle</a:t>
            </a:r>
            <a:endParaRPr/>
          </a:p>
        </p:txBody>
      </p:sp>
      <p:pic>
        <p:nvPicPr>
          <p:cNvPr id="1037" name="Google Shape;1037;p114"/>
          <p:cNvPicPr preferRelativeResize="0"/>
          <p:nvPr/>
        </p:nvPicPr>
        <p:blipFill rotWithShape="1">
          <a:blip r:embed="rId3">
            <a:alphaModFix/>
          </a:blip>
          <a:srcRect l="26051" b="63758"/>
          <a:stretch/>
        </p:blipFill>
        <p:spPr>
          <a:xfrm>
            <a:off x="3764500" y="1941075"/>
            <a:ext cx="734099" cy="7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825" y="797963"/>
            <a:ext cx="799650" cy="7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175" y="788393"/>
            <a:ext cx="973725" cy="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14"/>
          <p:cNvPicPr preferRelativeResize="0"/>
          <p:nvPr/>
        </p:nvPicPr>
        <p:blipFill rotWithShape="1">
          <a:blip r:embed="rId6">
            <a:alphaModFix/>
          </a:blip>
          <a:srcRect b="21954"/>
          <a:stretch/>
        </p:blipFill>
        <p:spPr>
          <a:xfrm>
            <a:off x="3416450" y="3311249"/>
            <a:ext cx="1425850" cy="97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Google Shape;1041;p114"/>
          <p:cNvCxnSpPr>
            <a:stCxn id="1038" idx="3"/>
            <a:endCxn id="1039" idx="1"/>
          </p:cNvCxnSpPr>
          <p:nvPr/>
        </p:nvCxnSpPr>
        <p:spPr>
          <a:xfrm>
            <a:off x="2897475" y="1197538"/>
            <a:ext cx="2507700" cy="77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114"/>
          <p:cNvCxnSpPr>
            <a:stCxn id="1038" idx="2"/>
            <a:endCxn id="1040" idx="1"/>
          </p:cNvCxnSpPr>
          <p:nvPr/>
        </p:nvCxnSpPr>
        <p:spPr>
          <a:xfrm>
            <a:off x="2497650" y="1597113"/>
            <a:ext cx="9189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114"/>
          <p:cNvCxnSpPr>
            <a:endCxn id="1040" idx="3"/>
          </p:cNvCxnSpPr>
          <p:nvPr/>
        </p:nvCxnSpPr>
        <p:spPr>
          <a:xfrm flipH="1">
            <a:off x="4842300" y="1551099"/>
            <a:ext cx="861600" cy="2247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4" name="Google Shape;1044;p114"/>
          <p:cNvSpPr txBox="1"/>
          <p:nvPr/>
        </p:nvSpPr>
        <p:spPr>
          <a:xfrm>
            <a:off x="3730725" y="2657813"/>
            <a:ext cx="8886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Student</a:t>
            </a:r>
            <a:endParaRPr b="1"/>
          </a:p>
        </p:txBody>
      </p:sp>
      <p:cxnSp>
        <p:nvCxnSpPr>
          <p:cNvPr id="1045" name="Google Shape;1045;p114"/>
          <p:cNvCxnSpPr/>
          <p:nvPr/>
        </p:nvCxnSpPr>
        <p:spPr>
          <a:xfrm rot="10800000" flipH="1">
            <a:off x="4518574" y="1500947"/>
            <a:ext cx="1195200" cy="83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114"/>
          <p:cNvCxnSpPr/>
          <p:nvPr/>
        </p:nvCxnSpPr>
        <p:spPr>
          <a:xfrm rot="10800000">
            <a:off x="4128275" y="2993238"/>
            <a:ext cx="2400" cy="3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114"/>
          <p:cNvCxnSpPr>
            <a:stCxn id="1037" idx="1"/>
          </p:cNvCxnSpPr>
          <p:nvPr/>
        </p:nvCxnSpPr>
        <p:spPr>
          <a:xfrm rot="10800000">
            <a:off x="2851900" y="1511060"/>
            <a:ext cx="912600" cy="82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" name="Google Shape;1048;p114"/>
          <p:cNvSpPr txBox="1"/>
          <p:nvPr/>
        </p:nvSpPr>
        <p:spPr>
          <a:xfrm>
            <a:off x="824725" y="97840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Book or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 Site</a:t>
            </a:r>
            <a:endParaRPr b="1"/>
          </a:p>
        </p:txBody>
      </p:sp>
      <p:sp>
        <p:nvSpPr>
          <p:cNvPr id="1049" name="Google Shape;1049;p114"/>
          <p:cNvSpPr txBox="1"/>
          <p:nvPr/>
        </p:nvSpPr>
        <p:spPr>
          <a:xfrm>
            <a:off x="6600975" y="99715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Robot/Kit</a:t>
            </a:r>
            <a:endParaRPr b="1"/>
          </a:p>
        </p:txBody>
      </p:sp>
      <p:sp>
        <p:nvSpPr>
          <p:cNvPr id="1050" name="Google Shape;1050;p114"/>
          <p:cNvSpPr txBox="1"/>
          <p:nvPr/>
        </p:nvSpPr>
        <p:spPr>
          <a:xfrm>
            <a:off x="3131875" y="4176775"/>
            <a:ext cx="1995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Teacher/Mentor</a:t>
            </a:r>
            <a:endParaRPr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5"/>
          <p:cNvSpPr txBox="1">
            <a:spLocks noGrp="1"/>
          </p:cNvSpPr>
          <p:nvPr>
            <p:ph type="title"/>
          </p:nvPr>
        </p:nvSpPr>
        <p:spPr>
          <a:xfrm>
            <a:off x="257700" y="229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Component/Libraries/Documentation/Sample Code</a:t>
            </a:r>
            <a:endParaRPr/>
          </a:p>
        </p:txBody>
      </p:sp>
      <p:sp>
        <p:nvSpPr>
          <p:cNvPr id="1056" name="Google Shape;1056;p115"/>
          <p:cNvSpPr txBox="1">
            <a:spLocks noGrp="1"/>
          </p:cNvSpPr>
          <p:nvPr>
            <p:ph type="body" idx="1"/>
          </p:nvPr>
        </p:nvSpPr>
        <p:spPr>
          <a:xfrm>
            <a:off x="288900" y="3150000"/>
            <a:ext cx="8520600" cy="13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should we look for components?  Have we used this component before?  How many will we need for a classroom?  Can I find other teachers that can help us get started?</a:t>
            </a:r>
            <a:endParaRPr/>
          </a:p>
        </p:txBody>
      </p:sp>
      <p:sp>
        <p:nvSpPr>
          <p:cNvPr id="1057" name="Google Shape;1057;p115"/>
          <p:cNvSpPr txBox="1"/>
          <p:nvPr/>
        </p:nvSpPr>
        <p:spPr>
          <a:xfrm>
            <a:off x="3870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cost components with good documentation, libraries, examples and support.  (Adafruit, Sparkfun)</a:t>
            </a:r>
            <a:endParaRPr/>
          </a:p>
        </p:txBody>
      </p:sp>
      <p:sp>
        <p:nvSpPr>
          <p:cNvPr id="1058" name="Google Shape;1058;p115"/>
          <p:cNvSpPr txBox="1"/>
          <p:nvPr/>
        </p:nvSpPr>
        <p:spPr>
          <a:xfrm>
            <a:off x="64074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cost components with no documentation, no support and no sample code. (Amazon, e-Bay)</a:t>
            </a:r>
            <a:endParaRPr/>
          </a:p>
        </p:txBody>
      </p:sp>
      <p:cxnSp>
        <p:nvCxnSpPr>
          <p:cNvPr id="1059" name="Google Shape;1059;p115"/>
          <p:cNvCxnSpPr>
            <a:stCxn id="1057" idx="3"/>
            <a:endCxn id="1058" idx="1"/>
          </p:cNvCxnSpPr>
          <p:nvPr/>
        </p:nvCxnSpPr>
        <p:spPr>
          <a:xfrm>
            <a:off x="2691000" y="1912500"/>
            <a:ext cx="371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6"/>
          <p:cNvSpPr txBox="1">
            <a:spLocks noGrp="1"/>
          </p:cNvSpPr>
          <p:nvPr>
            <p:ph type="title"/>
          </p:nvPr>
        </p:nvSpPr>
        <p:spPr>
          <a:xfrm>
            <a:off x="224200" y="226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Take-home Points</a:t>
            </a:r>
            <a:endParaRPr/>
          </a:p>
        </p:txBody>
      </p:sp>
      <p:sp>
        <p:nvSpPr>
          <p:cNvPr id="1065" name="Google Shape;1065;p116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Always have a </a:t>
            </a:r>
            <a:r>
              <a:rPr lang="en" b="1"/>
              <a:t>mentor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Studies show that spending two hours every other week keeps students on the STEM track</a:t>
            </a:r>
            <a:endParaRPr sz="1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students bring </a:t>
            </a:r>
            <a:r>
              <a:rPr lang="en" b="1"/>
              <a:t>their ideas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mentor's job is to find out how to make it happen</a:t>
            </a:r>
            <a:endParaRPr sz="14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 in </a:t>
            </a:r>
            <a:r>
              <a:rPr lang="en" b="1"/>
              <a:t>teams</a:t>
            </a:r>
            <a:r>
              <a:rPr lang="en"/>
              <a:t> to build concrete projects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"Social Constructionism" is perhaps the best way to learn both hard and soft skills</a:t>
            </a:r>
            <a:endParaRPr sz="14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7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183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071" name="Google Shape;1071;p117"/>
          <p:cNvSpPr txBox="1">
            <a:spLocks noGrp="1"/>
          </p:cNvSpPr>
          <p:nvPr>
            <p:ph type="body" idx="1"/>
          </p:nvPr>
        </p:nvSpPr>
        <p:spPr>
          <a:xfrm>
            <a:off x="311700" y="1117125"/>
            <a:ext cx="5791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is a </a:t>
            </a:r>
            <a:r>
              <a:rPr lang="en" b="1"/>
              <a:t>foundation</a:t>
            </a:r>
            <a:r>
              <a:rPr lang="en"/>
              <a:t> technology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Arduinos open many doors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Arduino is great ways to help students become "makers" and become involved in project-based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Arduinos take time to master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simple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Purchase basic kits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peers to help overcome problems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 to CoderDojo to learn new things!</a:t>
            </a:r>
            <a:endParaRPr/>
          </a:p>
        </p:txBody>
      </p:sp>
      <p:pic>
        <p:nvPicPr>
          <p:cNvPr id="1072" name="Google Shape;107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75" y="-1567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8"/>
          <p:cNvSpPr txBox="1">
            <a:spLocks noGrp="1"/>
          </p:cNvSpPr>
          <p:nvPr>
            <p:ph type="title"/>
          </p:nvPr>
        </p:nvSpPr>
        <p:spPr>
          <a:xfrm>
            <a:off x="311700" y="2934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078" name="Google Shape;1078;p118"/>
          <p:cNvSpPr txBox="1">
            <a:spLocks noGrp="1"/>
          </p:cNvSpPr>
          <p:nvPr>
            <p:ph type="body" idx="1"/>
          </p:nvPr>
        </p:nvSpPr>
        <p:spPr>
          <a:xfrm>
            <a:off x="311700" y="10147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McCreary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dan.mccreary@gmail.com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https://github.com/dmccreary/moving-rainbow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https://github.com/dmccreary/coderdojo-robots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https://www.linkedin.com/in/danmccreary/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Twitter: @dmccreary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</TotalTime>
  <Words>4068</Words>
  <Application>Microsoft Macintosh PowerPoint</Application>
  <PresentationFormat>On-screen Show (16:9)</PresentationFormat>
  <Paragraphs>633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Verdana</vt:lpstr>
      <vt:lpstr>Arial</vt:lpstr>
      <vt:lpstr>Consolas</vt:lpstr>
      <vt:lpstr>Open Sans</vt:lpstr>
      <vt:lpstr>PT Sans Narrow</vt:lpstr>
      <vt:lpstr>Tropic</vt:lpstr>
      <vt:lpstr>MicroPython and Robots  in the Classroom</vt:lpstr>
      <vt:lpstr>License Agreement</vt:lpstr>
      <vt:lpstr>Overview</vt:lpstr>
      <vt:lpstr>What is MicroPython?</vt:lpstr>
      <vt:lpstr>Four Drivers Promoting MicroPython</vt:lpstr>
      <vt:lpstr>Blue Ringed Octopus</vt:lpstr>
      <vt:lpstr>Robot Day at “The Works Museum”</vt:lpstr>
      <vt:lpstr>Donkey Car Movement</vt:lpstr>
      <vt:lpstr>FaceBot and Amazon Deep Racer</vt:lpstr>
      <vt:lpstr>ESP-32 and Pi Zero</vt:lpstr>
      <vt:lpstr>More Displays - easier to use!</vt:lpstr>
      <vt:lpstr>Larger Arduino Displays</vt:lpstr>
      <vt:lpstr>2.42 inch monochorme 128x64 OLEDs for $17</vt:lpstr>
      <vt:lpstr>2.24 OLED Screen</vt:lpstr>
      <vt:lpstr>Color OLED 160x120 $21 from Digole</vt:lpstr>
      <vt:lpstr>$37 Facebot</vt:lpstr>
      <vt:lpstr>Strategy</vt:lpstr>
      <vt:lpstr>11 million results on Google</vt:lpstr>
      <vt:lpstr>Teaching and MicroPython in Practice</vt:lpstr>
      <vt:lpstr>Keys to Involvement</vt:lpstr>
      <vt:lpstr>Fitting to Learning Objectives</vt:lpstr>
      <vt:lpstr>Knowledge Foundations</vt:lpstr>
      <vt:lpstr>Challenges</vt:lpstr>
      <vt:lpstr>Learning Paths</vt:lpstr>
      <vt:lpstr>The Thonny Desktop Software</vt:lpstr>
      <vt:lpstr>Raspberry Pi Pico</vt:lpstr>
      <vt:lpstr>Teaching Breadboarding Skills</vt:lpstr>
      <vt:lpstr>Name the parts</vt:lpstr>
      <vt:lpstr>Start Slowly - Breadboard Lab</vt:lpstr>
      <vt:lpstr>LED Lab</vt:lpstr>
      <vt:lpstr>Cathode and Anode</vt:lpstr>
      <vt:lpstr>LED Circuit</vt:lpstr>
      <vt:lpstr>A great time to practice a bit of math...</vt:lpstr>
      <vt:lpstr>Resistor Codes</vt:lpstr>
      <vt:lpstr>LED Circuit on the breadboard</vt:lpstr>
      <vt:lpstr>Button Lab</vt:lpstr>
      <vt:lpstr>100pcs Ultra Bright Red LED = $1.19 with shipping</vt:lpstr>
      <vt:lpstr>Lab #1: Blink Lab</vt:lpstr>
      <vt:lpstr>Sample Blink Engagement and Extension Questions</vt:lpstr>
      <vt:lpstr>Potentiometer</vt:lpstr>
      <vt:lpstr>Lab 2: Reading a POT with AnalogRead()</vt:lpstr>
      <vt:lpstr>Read Sensor</vt:lpstr>
      <vt:lpstr>Lab 3: Driving RGB LEDs</vt:lpstr>
      <vt:lpstr>Pulse Width Modulation (PWM)</vt:lpstr>
      <vt:lpstr>Sample for Loop</vt:lpstr>
      <vt:lpstr>Lab #5: Push Buttons</vt:lpstr>
      <vt:lpstr>Push Button Code Setup</vt:lpstr>
      <vt:lpstr>Conditional IF/THEN/ELSE Logic</vt:lpstr>
      <vt:lpstr>Lab 7: Reading a digital temperature sensor </vt:lpstr>
      <vt:lpstr>Main Loop with Printing</vt:lpstr>
      <vt:lpstr>Lab 8: Servos</vt:lpstr>
      <vt:lpstr>Lab 9: Flex Sensor</vt:lpstr>
      <vt:lpstr>Lab 10: Reading a Soft Pot</vt:lpstr>
      <vt:lpstr>Other Labs in SIK V 3.2</vt:lpstr>
      <vt:lpstr>Moving on...</vt:lpstr>
      <vt:lpstr>Sensors</vt:lpstr>
      <vt:lpstr>All the light we can not see (and sounds we cannot hear)</vt:lpstr>
      <vt:lpstr>Best Practice Sensors</vt:lpstr>
      <vt:lpstr>Not all are real "sensors" but all can be fun</vt:lpstr>
      <vt:lpstr>Success Stories</vt:lpstr>
      <vt:lpstr>Sample Beginner Projects</vt:lpstr>
      <vt:lpstr>Challenges</vt:lpstr>
      <vt:lpstr>Windows Device Manager</vt:lpstr>
      <vt:lpstr>Problem uploading to board</vt:lpstr>
      <vt:lpstr>Checking the USB on The Mac</vt:lpstr>
      <vt:lpstr>Problem: The Rote Learner Problem</vt:lpstr>
      <vt:lpstr>Key Computer Science Topics</vt:lpstr>
      <vt:lpstr>Teach debugging</vt:lpstr>
      <vt:lpstr>Addressable LED Strips (WS2812B)</vt:lpstr>
      <vt:lpstr>Moving Rainbow Labs</vt:lpstr>
      <vt:lpstr>Controlling Motors: The H-Bridge Circuit</vt:lpstr>
      <vt:lpstr>Motor Driver Labs</vt:lpstr>
      <vt:lpstr>Simple hookup</vt:lpstr>
      <vt:lpstr>12 Volt battery to pin 8</vt:lpstr>
      <vt:lpstr>CoderDojo Robot Labs</vt:lpstr>
      <vt:lpstr>Keep the steps small </vt:lpstr>
      <vt:lpstr>MicroPython Kits</vt:lpstr>
      <vt:lpstr>Sample Breadboard Kit</vt:lpstr>
      <vt:lpstr>Sample $15 Kit </vt:lpstr>
      <vt:lpstr>Sample item on e-Bay</vt:lpstr>
      <vt:lpstr>Breadboard vs. Little Bits</vt:lpstr>
      <vt:lpstr>SparkFun Inventor's Kit</vt:lpstr>
      <vt:lpstr>SIK Guide and Case</vt:lpstr>
      <vt:lpstr>16hertz Kits </vt:lpstr>
      <vt:lpstr>37 Sensors Kit</vt:lpstr>
      <vt:lpstr>Robot Kit</vt:lpstr>
      <vt:lpstr>Robots: mBot, MIP, Gizmo</vt:lpstr>
      <vt:lpstr>MicroCenter</vt:lpstr>
      <vt:lpstr>Encourage Volunteers</vt:lpstr>
      <vt:lpstr>Watch how students make "connections"</vt:lpstr>
      <vt:lpstr>Mentors are critical for overcoming frustration</vt:lpstr>
      <vt:lpstr>Student / Book / Box / Mentor Relationship Analysis</vt:lpstr>
      <vt:lpstr>Component/Libraries/Documentation/Sample Code</vt:lpstr>
      <vt:lpstr>Three Take-home Points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Robots  in the Classroom</dc:title>
  <cp:lastModifiedBy>Dan McCreary</cp:lastModifiedBy>
  <cp:revision>3</cp:revision>
  <dcterms:modified xsi:type="dcterms:W3CDTF">2024-09-04T04:03:55Z</dcterms:modified>
</cp:coreProperties>
</file>